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667" autoAdjust="0"/>
  </p:normalViewPr>
  <p:slideViewPr>
    <p:cSldViewPr>
      <p:cViewPr varScale="1">
        <p:scale>
          <a:sx n="65" d="100"/>
          <a:sy n="65" d="100"/>
        </p:scale>
        <p:origin x="-4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28.03.2017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28.03.2017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28.03.2017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28.03.2017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92696"/>
            <a:ext cx="8352928" cy="4708981"/>
          </a:xfrm>
          <a:prstGeom prst="rect">
            <a:avLst/>
          </a:prstGeom>
        </p:spPr>
        <p:txBody>
          <a:bodyPr wrap="square">
            <a:spAutoFit/>
          </a:bodyPr>
          <a:lstStyle/>
          <a:p>
            <a:pPr indent="457200" algn="just"/>
            <a:r>
              <a:rPr lang="en-US" sz="2000"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Айнымалыларды </a:t>
            </a:r>
            <a:r>
              <a:rPr lang="kk-KZ" sz="2000" dirty="0">
                <a:latin typeface="Times New Roman" pitchFamily="18" charset="0"/>
                <a:cs typeface="Times New Roman" pitchFamily="18" charset="0"/>
              </a:rPr>
              <a:t>массивке біріктіру түрлі </a:t>
            </a:r>
            <a:r>
              <a:rPr lang="ru-RU" sz="2000" dirty="0">
                <a:latin typeface="Times New Roman" pitchFamily="18" charset="0"/>
                <a:cs typeface="Times New Roman" pitchFamily="18" charset="0"/>
              </a:rPr>
              <a:t>алгоритм</a:t>
            </a:r>
            <a:r>
              <a:rPr lang="kk-KZ" sz="2000" dirty="0">
                <a:latin typeface="Times New Roman" pitchFamily="18" charset="0"/>
                <a:cs typeface="Times New Roman" pitchFamily="18" charset="0"/>
              </a:rPr>
              <a:t>дерде және деректерді өңдеу жүйелерінде қолданылады, мысалы, реляциялық деректер базасында немесе тізімдермен берілген массивтерде сұрыптау мен іздеу алгоритмдерінде. Сондықтан көптеген визуалды бағдарламалау орталарында массивтермен жұмыс істеуге арналған арнайы кластар бар</a:t>
            </a:r>
            <a:r>
              <a:rPr lang="kk-KZ"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C# тілінде массивтермен жұмыс жасау үшін System.Array класы қолданылады. </a:t>
            </a:r>
            <a:endParaRPr lang="ru-RU" sz="2000"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Осы класта массивтермен жұмыс істеуге арналған с</a:t>
            </a:r>
            <a:r>
              <a:rPr lang="ru-RU" sz="2000" dirty="0">
                <a:latin typeface="Times New Roman" pitchFamily="18" charset="0"/>
                <a:cs typeface="Times New Roman" pitchFamily="18" charset="0"/>
              </a:rPr>
              <a:t>тати</a:t>
            </a:r>
            <a:r>
              <a:rPr lang="kk-KZ" sz="2000" dirty="0">
                <a:latin typeface="Times New Roman" pitchFamily="18" charset="0"/>
                <a:cs typeface="Times New Roman" pitchFamily="18" charset="0"/>
              </a:rPr>
              <a:t>калық қасиеттер мен әдістер бар. </a:t>
            </a:r>
            <a:endParaRPr lang="ru-RU" sz="2000"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Ең жиі қолданылатын қасиеттердің бірі - массивте элементтер санын есептейтін </a:t>
            </a:r>
            <a:r>
              <a:rPr lang="kk-KZ" sz="2000" b="1" dirty="0">
                <a:latin typeface="Times New Roman" pitchFamily="18" charset="0"/>
                <a:cs typeface="Times New Roman" pitchFamily="18" charset="0"/>
              </a:rPr>
              <a:t>Length</a:t>
            </a:r>
            <a:r>
              <a:rPr lang="kk-KZ" sz="2000" dirty="0">
                <a:latin typeface="Times New Roman" pitchFamily="18" charset="0"/>
                <a:cs typeface="Times New Roman" pitchFamily="18" charset="0"/>
              </a:rPr>
              <a:t> типіндегі қасиет. Мысалы, masi массивінің элементтер саны </a:t>
            </a:r>
            <a:r>
              <a:rPr lang="kk-KZ" sz="2000" b="1" dirty="0">
                <a:latin typeface="Times New Roman" pitchFamily="18" charset="0"/>
                <a:cs typeface="Times New Roman" pitchFamily="18" charset="0"/>
              </a:rPr>
              <a:t>masi.Length</a:t>
            </a:r>
            <a:r>
              <a:rPr lang="kk-KZ" sz="2000" dirty="0">
                <a:latin typeface="Times New Roman" pitchFamily="18" charset="0"/>
                <a:cs typeface="Times New Roman" pitchFamily="18" charset="0"/>
              </a:rPr>
              <a:t> арқылы анықталады. </a:t>
            </a:r>
            <a:endParaRPr lang="ru-RU" sz="2000"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Бүтін типтегі </a:t>
            </a:r>
            <a:r>
              <a:rPr lang="kk-KZ" sz="2000" b="1" dirty="0">
                <a:latin typeface="Times New Roman" pitchFamily="18" charset="0"/>
                <a:cs typeface="Times New Roman" pitchFamily="18" charset="0"/>
              </a:rPr>
              <a:t>Rank</a:t>
            </a:r>
            <a:r>
              <a:rPr lang="kk-KZ" sz="2000" dirty="0">
                <a:latin typeface="Times New Roman" pitchFamily="18" charset="0"/>
                <a:cs typeface="Times New Roman" pitchFamily="18" charset="0"/>
              </a:rPr>
              <a:t> қасиет – массив өлшемін анықтауға мүмкіндік береді. </a:t>
            </a:r>
            <a:endParaRPr lang="ru-RU" sz="2000" dirty="0">
              <a:latin typeface="Times New Roman" pitchFamily="18" charset="0"/>
              <a:cs typeface="Times New Roman" pitchFamily="18" charset="0"/>
            </a:endParaRPr>
          </a:p>
          <a:p>
            <a:pPr indent="457200" algn="just"/>
            <a:endParaRPr lang="ru-RU" sz="2000" dirty="0">
              <a:latin typeface="Times New Roman" pitchFamily="18" charset="0"/>
              <a:cs typeface="Times New Roman" pitchFamily="18" charset="0"/>
            </a:endParaRPr>
          </a:p>
        </p:txBody>
      </p:sp>
      <p:sp>
        <p:nvSpPr>
          <p:cNvPr id="5" name="Прямоугольник 4"/>
          <p:cNvSpPr/>
          <p:nvPr/>
        </p:nvSpPr>
        <p:spPr>
          <a:xfrm>
            <a:off x="179512" y="73710"/>
            <a:ext cx="8784976" cy="369332"/>
          </a:xfrm>
          <a:prstGeom prst="rect">
            <a:avLst/>
          </a:prstGeom>
        </p:spPr>
        <p:txBody>
          <a:bodyPr wrap="square">
            <a:spAutoFit/>
          </a:bodyPr>
          <a:lstStyle/>
          <a:p>
            <a:pPr lvl="0" algn="ctr"/>
            <a:r>
              <a:rPr lang="en-US" b="1" dirty="0">
                <a:solidFill>
                  <a:prstClr val="black"/>
                </a:solidFill>
                <a:latin typeface="Times New Roman" pitchFamily="18" charset="0"/>
                <a:cs typeface="Times New Roman" pitchFamily="18" charset="0"/>
              </a:rPr>
              <a:t>Array </a:t>
            </a:r>
            <a:r>
              <a:rPr lang="x-none" b="1">
                <a:solidFill>
                  <a:prstClr val="black"/>
                </a:solidFill>
                <a:latin typeface="Times New Roman" pitchFamily="18" charset="0"/>
                <a:cs typeface="Times New Roman" pitchFamily="18" charset="0"/>
              </a:rPr>
              <a:t>массив</a:t>
            </a:r>
            <a:r>
              <a:rPr lang="kk-KZ" b="1" dirty="0">
                <a:solidFill>
                  <a:prstClr val="black"/>
                </a:solidFill>
                <a:latin typeface="Times New Roman" pitchFamily="18" charset="0"/>
                <a:cs typeface="Times New Roman" pitchFamily="18" charset="0"/>
              </a:rPr>
              <a:t>тер </a:t>
            </a:r>
            <a:r>
              <a:rPr lang="x-none" b="1">
                <a:solidFill>
                  <a:prstClr val="black"/>
                </a:solidFill>
                <a:latin typeface="Times New Roman" pitchFamily="18" charset="0"/>
                <a:cs typeface="Times New Roman" pitchFamily="18" charset="0"/>
              </a:rPr>
              <a:t>класы</a:t>
            </a:r>
            <a:endParaRPr lang="ru-RU"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262315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8240" y="443042"/>
            <a:ext cx="8352928" cy="1015663"/>
          </a:xfrm>
          <a:prstGeom prst="rect">
            <a:avLst/>
          </a:prstGeom>
        </p:spPr>
        <p:txBody>
          <a:bodyPr wrap="square">
            <a:spAutoFit/>
          </a:bodyPr>
          <a:lstStyle/>
          <a:p>
            <a:pPr indent="457200" algn="just"/>
            <a:r>
              <a:rPr lang="kk-KZ" sz="2000" b="1" dirty="0">
                <a:latin typeface="Times New Roman" pitchFamily="18" charset="0"/>
                <a:cs typeface="Times New Roman" pitchFamily="18" charset="0"/>
              </a:rPr>
              <a:t>Array класының  </a:t>
            </a:r>
            <a:r>
              <a:rPr lang="ru-RU" sz="2000" b="1" dirty="0">
                <a:latin typeface="Times New Roman" pitchFamily="18" charset="0"/>
                <a:cs typeface="Times New Roman" pitchFamily="18" charset="0"/>
              </a:rPr>
              <a:t>нег</a:t>
            </a:r>
            <a:r>
              <a:rPr lang="kk-KZ" sz="2000" b="1" dirty="0">
                <a:latin typeface="Times New Roman" pitchFamily="18" charset="0"/>
                <a:cs typeface="Times New Roman" pitchFamily="18" charset="0"/>
              </a:rPr>
              <a:t>ізгі </a:t>
            </a:r>
            <a:r>
              <a:rPr lang="kk-KZ" sz="2000" b="1" dirty="0" smtClean="0">
                <a:latin typeface="Times New Roman" pitchFamily="18" charset="0"/>
                <a:cs typeface="Times New Roman" pitchFamily="18" charset="0"/>
              </a:rPr>
              <a:t>әдістері. </a:t>
            </a:r>
            <a:r>
              <a:rPr lang="en-US" sz="2000" b="1"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System.Array </a:t>
            </a:r>
            <a:r>
              <a:rPr lang="kk-KZ" sz="2000" dirty="0">
                <a:latin typeface="Times New Roman" pitchFamily="18" charset="0"/>
                <a:cs typeface="Times New Roman" pitchFamily="18" charset="0"/>
              </a:rPr>
              <a:t>класының ең жиі қолданылатын әдістері 9.1-кестеде көрсетілген. </a:t>
            </a:r>
            <a:endParaRPr lang="ru-RU" sz="2000" dirty="0">
              <a:latin typeface="Times New Roman" pitchFamily="18" charset="0"/>
              <a:cs typeface="Times New Roman" pitchFamily="18" charset="0"/>
            </a:endParaRPr>
          </a:p>
          <a:p>
            <a:pPr indent="457200" algn="just"/>
            <a:endParaRPr lang="ru-RU" sz="2000" dirty="0">
              <a:latin typeface="Times New Roman" pitchFamily="18" charset="0"/>
              <a:cs typeface="Times New Roman" pitchFamily="18" charset="0"/>
            </a:endParaRPr>
          </a:p>
        </p:txBody>
      </p:sp>
      <p:sp>
        <p:nvSpPr>
          <p:cNvPr id="5" name="Прямоугольник 4"/>
          <p:cNvSpPr/>
          <p:nvPr/>
        </p:nvSpPr>
        <p:spPr>
          <a:xfrm>
            <a:off x="179512" y="73710"/>
            <a:ext cx="8784976" cy="369332"/>
          </a:xfrm>
          <a:prstGeom prst="rect">
            <a:avLst/>
          </a:prstGeom>
        </p:spPr>
        <p:txBody>
          <a:bodyPr wrap="square">
            <a:spAutoFit/>
          </a:bodyPr>
          <a:lstStyle/>
          <a:p>
            <a:pPr lvl="0" algn="ctr"/>
            <a:r>
              <a:rPr lang="en-US" b="1" dirty="0">
                <a:solidFill>
                  <a:prstClr val="black"/>
                </a:solidFill>
                <a:latin typeface="Times New Roman" pitchFamily="18" charset="0"/>
                <a:cs typeface="Times New Roman" pitchFamily="18" charset="0"/>
              </a:rPr>
              <a:t>Array </a:t>
            </a:r>
            <a:r>
              <a:rPr lang="x-none" b="1">
                <a:solidFill>
                  <a:prstClr val="black"/>
                </a:solidFill>
                <a:latin typeface="Times New Roman" pitchFamily="18" charset="0"/>
                <a:cs typeface="Times New Roman" pitchFamily="18" charset="0"/>
              </a:rPr>
              <a:t>массив</a:t>
            </a:r>
            <a:r>
              <a:rPr lang="kk-KZ" b="1" dirty="0">
                <a:solidFill>
                  <a:prstClr val="black"/>
                </a:solidFill>
                <a:latin typeface="Times New Roman" pitchFamily="18" charset="0"/>
                <a:cs typeface="Times New Roman" pitchFamily="18" charset="0"/>
              </a:rPr>
              <a:t>тер </a:t>
            </a:r>
            <a:r>
              <a:rPr lang="x-none" b="1">
                <a:solidFill>
                  <a:prstClr val="black"/>
                </a:solidFill>
                <a:latin typeface="Times New Roman" pitchFamily="18" charset="0"/>
                <a:cs typeface="Times New Roman" pitchFamily="18" charset="0"/>
              </a:rPr>
              <a:t>класы</a:t>
            </a:r>
            <a:endParaRPr lang="ru-RU" b="1" dirty="0">
              <a:solidFill>
                <a:prstClr val="black"/>
              </a:solidFill>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2432104470"/>
              </p:ext>
            </p:extLst>
          </p:nvPr>
        </p:nvGraphicFramePr>
        <p:xfrm>
          <a:off x="398240" y="1196752"/>
          <a:ext cx="8352928" cy="5486400"/>
        </p:xfrm>
        <a:graphic>
          <a:graphicData uri="http://schemas.openxmlformats.org/drawingml/2006/table">
            <a:tbl>
              <a:tblPr firstRow="1" firstCol="1" lastRow="1" lastCol="1" bandRow="1" bandCol="1"/>
              <a:tblGrid>
                <a:gridCol w="2429090"/>
                <a:gridCol w="5923838"/>
              </a:tblGrid>
              <a:tr h="223132">
                <a:tc>
                  <a:txBody>
                    <a:bodyPr/>
                    <a:lstStyle/>
                    <a:p>
                      <a:pPr indent="0" algn="ctr">
                        <a:lnSpc>
                          <a:spcPct val="100000"/>
                        </a:lnSpc>
                        <a:spcAft>
                          <a:spcPts val="0"/>
                        </a:spcAft>
                      </a:pPr>
                      <a:r>
                        <a:rPr lang="kk-KZ" sz="2000" b="1" dirty="0">
                          <a:effectLst/>
                          <a:latin typeface="Times New Roman"/>
                          <a:ea typeface="Times New Roman"/>
                        </a:rPr>
                        <a:t>Әдіс</a:t>
                      </a:r>
                      <a:endParaRPr lang="ru-RU" sz="2000" b="1"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kk-KZ" sz="2000" b="1" dirty="0">
                          <a:effectLst/>
                          <a:latin typeface="Times New Roman"/>
                          <a:ea typeface="Times New Roman"/>
                        </a:rPr>
                        <a:t>Сипаттама</a:t>
                      </a:r>
                      <a:endParaRPr lang="ru-RU" sz="2000" b="1"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1916">
                <a:tc>
                  <a:txBody>
                    <a:bodyPr/>
                    <a:lstStyle/>
                    <a:p>
                      <a:pPr indent="0" algn="l">
                        <a:lnSpc>
                          <a:spcPct val="100000"/>
                        </a:lnSpc>
                        <a:spcAft>
                          <a:spcPts val="0"/>
                        </a:spcAft>
                      </a:pPr>
                      <a:r>
                        <a:rPr lang="en-US" sz="2000" dirty="0">
                          <a:effectLst/>
                          <a:latin typeface="Times New Roman"/>
                          <a:ea typeface="Times New Roman"/>
                        </a:rPr>
                        <a:t>Static </a:t>
                      </a:r>
                      <a:r>
                        <a:rPr lang="en-US" sz="2000" dirty="0" err="1">
                          <a:effectLst/>
                          <a:latin typeface="Times New Roman"/>
                          <a:ea typeface="Times New Roman"/>
                        </a:rPr>
                        <a:t>int</a:t>
                      </a:r>
                      <a:r>
                        <a:rPr lang="en-US" sz="2000" dirty="0">
                          <a:effectLst/>
                          <a:latin typeface="Times New Roman"/>
                          <a:ea typeface="Times New Roman"/>
                        </a:rPr>
                        <a:t> </a:t>
                      </a:r>
                      <a:r>
                        <a:rPr lang="en-US" sz="2000" dirty="0" err="1">
                          <a:effectLst/>
                          <a:latin typeface="Times New Roman"/>
                          <a:ea typeface="Times New Roman"/>
                        </a:rPr>
                        <a:t>BinarySearch</a:t>
                      </a:r>
                      <a:r>
                        <a:rPr lang="en-US" sz="2000" dirty="0">
                          <a:effectLst/>
                          <a:latin typeface="Times New Roman"/>
                          <a:ea typeface="Times New Roman"/>
                        </a:rPr>
                        <a:t> (Array, object, </a:t>
                      </a:r>
                      <a:r>
                        <a:rPr lang="en-US" sz="2000" dirty="0" err="1">
                          <a:effectLst/>
                          <a:latin typeface="Times New Roman"/>
                          <a:ea typeface="Times New Roman"/>
                        </a:rPr>
                        <a:t>IComparer</a:t>
                      </a:r>
                      <a:r>
                        <a:rPr lang="en-US" sz="2000" dirty="0">
                          <a:effectLst/>
                          <a:latin typeface="Times New Roman"/>
                          <a:ea typeface="Times New Roman"/>
                        </a:rPr>
                        <a:t>);</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ru-RU" sz="2000" dirty="0" err="1">
                          <a:effectLst/>
                          <a:latin typeface="Times New Roman"/>
                          <a:ea typeface="Times New Roman"/>
                        </a:rPr>
                        <a:t>Ек</a:t>
                      </a:r>
                      <a:r>
                        <a:rPr lang="kk-KZ" sz="2000" dirty="0">
                          <a:effectLst/>
                          <a:latin typeface="Times New Roman"/>
                          <a:ea typeface="Times New Roman"/>
                        </a:rPr>
                        <a:t>ілік іздеу әдісі. Сұрыпталған бір өлшемді Array массивінде IComparer интерфейсі арқылы object элементін іздейді және элемент индексін қайтарады, егер элемент табылмаса теріс санды қайтарады.</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264">
                <a:tc>
                  <a:txBody>
                    <a:bodyPr/>
                    <a:lstStyle/>
                    <a:p>
                      <a:pPr indent="0" algn="l">
                        <a:lnSpc>
                          <a:spcPct val="100000"/>
                        </a:lnSpc>
                        <a:spcAft>
                          <a:spcPts val="0"/>
                        </a:spcAft>
                      </a:pPr>
                      <a:r>
                        <a:rPr lang="en-US" sz="2000" dirty="0">
                          <a:effectLst/>
                          <a:latin typeface="Times New Roman"/>
                          <a:ea typeface="Times New Roman"/>
                        </a:rPr>
                        <a:t>public static void </a:t>
                      </a:r>
                      <a:r>
                        <a:rPr lang="en-US" sz="2000" dirty="0" err="1">
                          <a:effectLst/>
                          <a:latin typeface="Times New Roman"/>
                          <a:ea typeface="Times New Roman"/>
                        </a:rPr>
                        <a:t>CopyTo</a:t>
                      </a:r>
                      <a:r>
                        <a:rPr lang="en-US" sz="2000" dirty="0">
                          <a:effectLst/>
                          <a:latin typeface="Times New Roman"/>
                          <a:ea typeface="Times New Roman"/>
                        </a:rPr>
                        <a:t> (Array, Index);</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a:effectLst/>
                          <a:latin typeface="Times New Roman"/>
                          <a:ea typeface="Times New Roman"/>
                        </a:rPr>
                        <a:t>Ағымдағы бір өлшемді массивтен барлық элементтерді Array массивіне Index индексінен бастап көшіреміз. </a:t>
                      </a:r>
                      <a:endParaRPr lang="ru-RU" sz="20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5661">
                <a:tc>
                  <a:txBody>
                    <a:bodyPr/>
                    <a:lstStyle/>
                    <a:p>
                      <a:pPr indent="0" algn="l">
                        <a:lnSpc>
                          <a:spcPct val="100000"/>
                        </a:lnSpc>
                        <a:spcAft>
                          <a:spcPts val="0"/>
                        </a:spcAft>
                      </a:pPr>
                      <a:r>
                        <a:rPr lang="en-US" sz="2000" dirty="0">
                          <a:effectLst/>
                          <a:latin typeface="Times New Roman"/>
                          <a:ea typeface="Times New Roman"/>
                        </a:rPr>
                        <a:t>public static Array </a:t>
                      </a:r>
                      <a:r>
                        <a:rPr lang="en-US" sz="2000" dirty="0" err="1">
                          <a:effectLst/>
                          <a:latin typeface="Times New Roman"/>
                          <a:ea typeface="Times New Roman"/>
                        </a:rPr>
                        <a:t>CreateInstance</a:t>
                      </a:r>
                      <a:r>
                        <a:rPr lang="en-US" sz="2000" dirty="0">
                          <a:effectLst/>
                          <a:latin typeface="Times New Roman"/>
                          <a:ea typeface="Times New Roman"/>
                        </a:rPr>
                        <a:t>(Type </a:t>
                      </a:r>
                      <a:r>
                        <a:rPr lang="en-US" sz="2000" dirty="0" err="1">
                          <a:effectLst/>
                          <a:latin typeface="Times New Roman"/>
                          <a:ea typeface="Times New Roman"/>
                        </a:rPr>
                        <a:t>ElementsType</a:t>
                      </a:r>
                      <a:r>
                        <a:rPr lang="en-US" sz="2000" dirty="0">
                          <a:effectLst/>
                          <a:latin typeface="Times New Roman"/>
                          <a:ea typeface="Times New Roman"/>
                        </a:rPr>
                        <a:t>, </a:t>
                      </a:r>
                      <a:r>
                        <a:rPr lang="en-US" sz="2000" dirty="0" err="1">
                          <a:effectLst/>
                          <a:latin typeface="Times New Roman"/>
                          <a:ea typeface="Times New Roman"/>
                        </a:rPr>
                        <a:t>int</a:t>
                      </a:r>
                      <a:r>
                        <a:rPr lang="en-US" sz="2000" dirty="0">
                          <a:effectLst/>
                          <a:latin typeface="Times New Roman"/>
                          <a:ea typeface="Times New Roman"/>
                        </a:rPr>
                        <a:t>[] Lengths, </a:t>
                      </a:r>
                      <a:r>
                        <a:rPr lang="en-US" sz="2000" dirty="0" err="1">
                          <a:effectLst/>
                          <a:latin typeface="Times New Roman"/>
                          <a:ea typeface="Times New Roman"/>
                        </a:rPr>
                        <a:t>int</a:t>
                      </a:r>
                      <a:r>
                        <a:rPr lang="en-US" sz="2000" dirty="0">
                          <a:effectLst/>
                          <a:latin typeface="Times New Roman"/>
                          <a:ea typeface="Times New Roman"/>
                        </a:rPr>
                        <a:t>[] </a:t>
                      </a:r>
                      <a:r>
                        <a:rPr lang="en-US" sz="2000" dirty="0" err="1">
                          <a:effectLst/>
                          <a:latin typeface="Times New Roman"/>
                          <a:ea typeface="Times New Roman"/>
                        </a:rPr>
                        <a:t>LowerBounds</a:t>
                      </a:r>
                      <a:r>
                        <a:rPr lang="en-US" sz="2000" dirty="0">
                          <a:effectLst/>
                          <a:latin typeface="Times New Roman"/>
                          <a:ea typeface="Times New Roman"/>
                        </a:rPr>
                        <a:t>);</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dirty="0">
                          <a:effectLst/>
                          <a:latin typeface="Times New Roman"/>
                          <a:ea typeface="Times New Roman"/>
                        </a:rPr>
                        <a:t>Әрбір өлшемі бойынша элементтер саны Lengths және </a:t>
                      </a:r>
                      <a:r>
                        <a:rPr lang="ru-RU" sz="2000" dirty="0">
                          <a:effectLst/>
                          <a:latin typeface="Times New Roman"/>
                          <a:ea typeface="Times New Roman"/>
                        </a:rPr>
                        <a:t>Индекс</a:t>
                      </a:r>
                      <a:r>
                        <a:rPr lang="kk-KZ" sz="2000" dirty="0">
                          <a:effectLst/>
                          <a:latin typeface="Times New Roman"/>
                          <a:ea typeface="Times New Roman"/>
                        </a:rPr>
                        <a:t>тердің төменгі шегі </a:t>
                      </a:r>
                      <a:r>
                        <a:rPr lang="en-US" sz="2000" dirty="0" err="1">
                          <a:effectLst/>
                          <a:latin typeface="Times New Roman"/>
                          <a:ea typeface="Times New Roman"/>
                        </a:rPr>
                        <a:t>LowerBounds</a:t>
                      </a:r>
                      <a:r>
                        <a:rPr lang="kk-KZ" sz="2000" dirty="0">
                          <a:effectLst/>
                          <a:latin typeface="Times New Roman"/>
                          <a:ea typeface="Times New Roman"/>
                        </a:rPr>
                        <a:t> болатын, ElementsType типіндегі элементтерден тұратын көп өлшемді массивті құрайды. </a:t>
                      </a:r>
                      <a:endParaRPr lang="ru-RU" sz="2000" dirty="0">
                        <a:effectLst/>
                        <a:latin typeface="Times New Roman"/>
                        <a:ea typeface="Times New Roman"/>
                      </a:endParaRPr>
                    </a:p>
                    <a:p>
                      <a:pPr indent="0" algn="just">
                        <a:lnSpc>
                          <a:spcPct val="100000"/>
                        </a:lnSpc>
                        <a:spcAft>
                          <a:spcPts val="0"/>
                        </a:spcAft>
                      </a:pPr>
                      <a:r>
                        <a:rPr lang="kk-KZ" sz="2000" dirty="0">
                          <a:effectLst/>
                          <a:latin typeface="Times New Roman"/>
                          <a:ea typeface="Times New Roman"/>
                        </a:rPr>
                        <a:t>Қайта жүктелетін әдістер индекстері 0-ден басталады бір өлшемді және екі өлшемді массивтерді құруға мүмкіндік береді.</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264">
                <a:tc>
                  <a:txBody>
                    <a:bodyPr/>
                    <a:lstStyle/>
                    <a:p>
                      <a:pPr indent="0" algn="l">
                        <a:lnSpc>
                          <a:spcPct val="100000"/>
                        </a:lnSpc>
                        <a:spcAft>
                          <a:spcPts val="0"/>
                        </a:spcAft>
                      </a:pPr>
                      <a:r>
                        <a:rPr lang="ru-RU" sz="2000" dirty="0" err="1">
                          <a:effectLst/>
                          <a:latin typeface="Times New Roman"/>
                          <a:ea typeface="Times New Roman"/>
                        </a:rPr>
                        <a:t>public</a:t>
                      </a:r>
                      <a:r>
                        <a:rPr lang="ru-RU" sz="2000" dirty="0">
                          <a:effectLst/>
                          <a:latin typeface="Times New Roman"/>
                          <a:ea typeface="Times New Roman"/>
                        </a:rPr>
                        <a:t> </a:t>
                      </a:r>
                      <a:r>
                        <a:rPr lang="ru-RU" sz="2000" dirty="0" err="1">
                          <a:effectLst/>
                          <a:latin typeface="Times New Roman"/>
                          <a:ea typeface="Times New Roman"/>
                        </a:rPr>
                        <a:t>int</a:t>
                      </a:r>
                      <a:r>
                        <a:rPr lang="ru-RU" sz="2000" dirty="0">
                          <a:effectLst/>
                          <a:latin typeface="Times New Roman"/>
                          <a:ea typeface="Times New Roman"/>
                        </a:rPr>
                        <a:t> </a:t>
                      </a:r>
                      <a:r>
                        <a:rPr lang="ru-RU" sz="2000" dirty="0" err="1">
                          <a:effectLst/>
                          <a:latin typeface="Times New Roman"/>
                          <a:ea typeface="Times New Roman"/>
                        </a:rPr>
                        <a:t>GetLowerBound</a:t>
                      </a:r>
                      <a:r>
                        <a:rPr lang="ru-RU" sz="2000" dirty="0">
                          <a:effectLst/>
                          <a:latin typeface="Times New Roman"/>
                          <a:ea typeface="Times New Roman"/>
                        </a:rPr>
                        <a:t> (</a:t>
                      </a:r>
                      <a:r>
                        <a:rPr lang="ru-RU" sz="2000" dirty="0" err="1">
                          <a:effectLst/>
                          <a:latin typeface="Times New Roman"/>
                          <a:ea typeface="Times New Roman"/>
                        </a:rPr>
                        <a:t>Dimension</a:t>
                      </a:r>
                      <a:r>
                        <a:rPr lang="ru-RU" sz="2000" dirty="0">
                          <a:effectLst/>
                          <a:latin typeface="Times New Roman"/>
                          <a:ea typeface="Times New Roman"/>
                        </a:rPr>
                        <a:t>);</a:t>
                      </a: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dirty="0">
                          <a:effectLst/>
                          <a:latin typeface="Times New Roman"/>
                          <a:ea typeface="Times New Roman"/>
                        </a:rPr>
                        <a:t>Dimension өлшемі бойынша индекстің ең кіші мәнін қайтарады. </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9283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8240" y="443042"/>
            <a:ext cx="8352928" cy="1015663"/>
          </a:xfrm>
          <a:prstGeom prst="rect">
            <a:avLst/>
          </a:prstGeom>
        </p:spPr>
        <p:txBody>
          <a:bodyPr wrap="square">
            <a:spAutoFit/>
          </a:bodyPr>
          <a:lstStyle/>
          <a:p>
            <a:pPr indent="457200" algn="just"/>
            <a:r>
              <a:rPr lang="kk-KZ" sz="2000" b="1" dirty="0">
                <a:latin typeface="Times New Roman" pitchFamily="18" charset="0"/>
                <a:cs typeface="Times New Roman" pitchFamily="18" charset="0"/>
              </a:rPr>
              <a:t>Array класының  </a:t>
            </a:r>
            <a:r>
              <a:rPr lang="ru-RU" sz="2000" b="1" dirty="0">
                <a:latin typeface="Times New Roman" pitchFamily="18" charset="0"/>
                <a:cs typeface="Times New Roman" pitchFamily="18" charset="0"/>
              </a:rPr>
              <a:t>нег</a:t>
            </a:r>
            <a:r>
              <a:rPr lang="kk-KZ" sz="2000" b="1" dirty="0">
                <a:latin typeface="Times New Roman" pitchFamily="18" charset="0"/>
                <a:cs typeface="Times New Roman" pitchFamily="18" charset="0"/>
              </a:rPr>
              <a:t>ізгі </a:t>
            </a:r>
            <a:r>
              <a:rPr lang="kk-KZ" sz="2000" b="1" dirty="0" smtClean="0">
                <a:latin typeface="Times New Roman" pitchFamily="18" charset="0"/>
                <a:cs typeface="Times New Roman" pitchFamily="18" charset="0"/>
              </a:rPr>
              <a:t>әдістері. </a:t>
            </a:r>
            <a:r>
              <a:rPr lang="en-US" sz="2000" b="1"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System.Array </a:t>
            </a:r>
            <a:r>
              <a:rPr lang="kk-KZ" sz="2000" dirty="0">
                <a:latin typeface="Times New Roman" pitchFamily="18" charset="0"/>
                <a:cs typeface="Times New Roman" pitchFamily="18" charset="0"/>
              </a:rPr>
              <a:t>класының ең жиі қолданылатын әдістері 9.1-кестеде көрсетілген. </a:t>
            </a:r>
            <a:endParaRPr lang="ru-RU" sz="2000" dirty="0">
              <a:latin typeface="Times New Roman" pitchFamily="18" charset="0"/>
              <a:cs typeface="Times New Roman" pitchFamily="18" charset="0"/>
            </a:endParaRPr>
          </a:p>
          <a:p>
            <a:pPr indent="457200" algn="just"/>
            <a:endParaRPr lang="ru-RU" sz="2000" dirty="0">
              <a:latin typeface="Times New Roman" pitchFamily="18" charset="0"/>
              <a:cs typeface="Times New Roman" pitchFamily="18" charset="0"/>
            </a:endParaRPr>
          </a:p>
        </p:txBody>
      </p:sp>
      <p:sp>
        <p:nvSpPr>
          <p:cNvPr id="5" name="Прямоугольник 4"/>
          <p:cNvSpPr/>
          <p:nvPr/>
        </p:nvSpPr>
        <p:spPr>
          <a:xfrm>
            <a:off x="179512" y="73710"/>
            <a:ext cx="8784976" cy="369332"/>
          </a:xfrm>
          <a:prstGeom prst="rect">
            <a:avLst/>
          </a:prstGeom>
        </p:spPr>
        <p:txBody>
          <a:bodyPr wrap="square">
            <a:spAutoFit/>
          </a:bodyPr>
          <a:lstStyle/>
          <a:p>
            <a:pPr lvl="0" algn="ctr"/>
            <a:r>
              <a:rPr lang="en-US" b="1" dirty="0">
                <a:solidFill>
                  <a:prstClr val="black"/>
                </a:solidFill>
                <a:latin typeface="Times New Roman" pitchFamily="18" charset="0"/>
                <a:cs typeface="Times New Roman" pitchFamily="18" charset="0"/>
              </a:rPr>
              <a:t>Array </a:t>
            </a:r>
            <a:r>
              <a:rPr lang="x-none" b="1">
                <a:solidFill>
                  <a:prstClr val="black"/>
                </a:solidFill>
                <a:latin typeface="Times New Roman" pitchFamily="18" charset="0"/>
                <a:cs typeface="Times New Roman" pitchFamily="18" charset="0"/>
              </a:rPr>
              <a:t>массив</a:t>
            </a:r>
            <a:r>
              <a:rPr lang="kk-KZ" b="1" dirty="0">
                <a:solidFill>
                  <a:prstClr val="black"/>
                </a:solidFill>
                <a:latin typeface="Times New Roman" pitchFamily="18" charset="0"/>
                <a:cs typeface="Times New Roman" pitchFamily="18" charset="0"/>
              </a:rPr>
              <a:t>тер </a:t>
            </a:r>
            <a:r>
              <a:rPr lang="x-none" b="1">
                <a:solidFill>
                  <a:prstClr val="black"/>
                </a:solidFill>
                <a:latin typeface="Times New Roman" pitchFamily="18" charset="0"/>
                <a:cs typeface="Times New Roman" pitchFamily="18" charset="0"/>
              </a:rPr>
              <a:t>класы</a:t>
            </a:r>
            <a:endParaRPr lang="ru-RU" b="1" dirty="0">
              <a:solidFill>
                <a:prstClr val="black"/>
              </a:solidFill>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113689642"/>
              </p:ext>
            </p:extLst>
          </p:nvPr>
        </p:nvGraphicFramePr>
        <p:xfrm>
          <a:off x="398240" y="1196752"/>
          <a:ext cx="8352928" cy="4267200"/>
        </p:xfrm>
        <a:graphic>
          <a:graphicData uri="http://schemas.openxmlformats.org/drawingml/2006/table">
            <a:tbl>
              <a:tblPr firstRow="1" firstCol="1" lastRow="1" lastCol="1" bandRow="1" bandCol="1"/>
              <a:tblGrid>
                <a:gridCol w="2429090"/>
                <a:gridCol w="5923838"/>
              </a:tblGrid>
              <a:tr h="223132">
                <a:tc>
                  <a:txBody>
                    <a:bodyPr/>
                    <a:lstStyle/>
                    <a:p>
                      <a:pPr indent="0" algn="ctr">
                        <a:lnSpc>
                          <a:spcPct val="100000"/>
                        </a:lnSpc>
                        <a:spcAft>
                          <a:spcPts val="0"/>
                        </a:spcAft>
                      </a:pPr>
                      <a:r>
                        <a:rPr lang="kk-KZ" sz="2000" b="1" dirty="0">
                          <a:effectLst/>
                          <a:latin typeface="Times New Roman"/>
                          <a:ea typeface="Times New Roman"/>
                        </a:rPr>
                        <a:t>Әдіс</a:t>
                      </a:r>
                      <a:endParaRPr lang="ru-RU" sz="2000" b="1"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kk-KZ" sz="2000" b="1" dirty="0">
                          <a:effectLst/>
                          <a:latin typeface="Times New Roman"/>
                          <a:ea typeface="Times New Roman"/>
                        </a:rPr>
                        <a:t>Сипаттама</a:t>
                      </a:r>
                      <a:endParaRPr lang="ru-RU" sz="2000" b="1"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264">
                <a:tc>
                  <a:txBody>
                    <a:bodyPr/>
                    <a:lstStyle/>
                    <a:p>
                      <a:pPr indent="0" algn="l">
                        <a:lnSpc>
                          <a:spcPct val="100000"/>
                        </a:lnSpc>
                        <a:spcAft>
                          <a:spcPts val="0"/>
                        </a:spcAft>
                      </a:pPr>
                      <a:r>
                        <a:rPr lang="ru-RU" sz="2000" dirty="0" err="1">
                          <a:effectLst/>
                          <a:latin typeface="Times New Roman"/>
                          <a:ea typeface="Times New Roman"/>
                        </a:rPr>
                        <a:t>public</a:t>
                      </a:r>
                      <a:r>
                        <a:rPr lang="ru-RU" sz="2000" dirty="0">
                          <a:effectLst/>
                          <a:latin typeface="Times New Roman"/>
                          <a:ea typeface="Times New Roman"/>
                        </a:rPr>
                        <a:t> </a:t>
                      </a:r>
                      <a:r>
                        <a:rPr lang="ru-RU" sz="2000" dirty="0" err="1">
                          <a:effectLst/>
                          <a:latin typeface="Times New Roman"/>
                          <a:ea typeface="Times New Roman"/>
                        </a:rPr>
                        <a:t>int</a:t>
                      </a:r>
                      <a:r>
                        <a:rPr lang="ru-RU" sz="2000" dirty="0">
                          <a:effectLst/>
                          <a:latin typeface="Times New Roman"/>
                          <a:ea typeface="Times New Roman"/>
                        </a:rPr>
                        <a:t> </a:t>
                      </a:r>
                      <a:r>
                        <a:rPr lang="ru-RU" sz="2000" dirty="0" err="1">
                          <a:effectLst/>
                          <a:latin typeface="Times New Roman"/>
                          <a:ea typeface="Times New Roman"/>
                        </a:rPr>
                        <a:t>GetUpperBound</a:t>
                      </a:r>
                      <a:r>
                        <a:rPr lang="ru-RU" sz="2000" dirty="0">
                          <a:effectLst/>
                          <a:latin typeface="Times New Roman"/>
                          <a:ea typeface="Times New Roman"/>
                        </a:rPr>
                        <a:t> (</a:t>
                      </a:r>
                      <a:r>
                        <a:rPr lang="ru-RU" sz="2000" dirty="0" err="1">
                          <a:effectLst/>
                          <a:latin typeface="Times New Roman"/>
                          <a:ea typeface="Times New Roman"/>
                        </a:rPr>
                        <a:t>Dimension</a:t>
                      </a:r>
                      <a:r>
                        <a:rPr lang="ru-RU" sz="2000" dirty="0">
                          <a:effectLst/>
                          <a:latin typeface="Times New Roman"/>
                          <a:ea typeface="Times New Roman"/>
                        </a:rPr>
                        <a:t>);</a:t>
                      </a: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ru-RU" sz="2000">
                          <a:effectLst/>
                          <a:latin typeface="Times New Roman"/>
                          <a:ea typeface="Times New Roman"/>
                        </a:rPr>
                        <a:t>Dimension </a:t>
                      </a:r>
                      <a:r>
                        <a:rPr lang="kk-KZ" sz="2000">
                          <a:effectLst/>
                          <a:latin typeface="Times New Roman"/>
                          <a:ea typeface="Times New Roman"/>
                        </a:rPr>
                        <a:t>ө</a:t>
                      </a:r>
                      <a:r>
                        <a:rPr lang="ru-RU" sz="2000">
                          <a:effectLst/>
                          <a:latin typeface="Times New Roman"/>
                          <a:ea typeface="Times New Roman"/>
                        </a:rPr>
                        <a:t>лшем</a:t>
                      </a:r>
                      <a:r>
                        <a:rPr lang="kk-KZ" sz="2000">
                          <a:effectLst/>
                          <a:latin typeface="Times New Roman"/>
                          <a:ea typeface="Times New Roman"/>
                        </a:rPr>
                        <a:t>інде </a:t>
                      </a:r>
                      <a:r>
                        <a:rPr lang="ru-RU" sz="2000">
                          <a:effectLst/>
                          <a:latin typeface="Times New Roman"/>
                          <a:ea typeface="Times New Roman"/>
                        </a:rPr>
                        <a:t>индекс</a:t>
                      </a:r>
                      <a:r>
                        <a:rPr lang="kk-KZ" sz="2000">
                          <a:effectLst/>
                          <a:latin typeface="Times New Roman"/>
                          <a:ea typeface="Times New Roman"/>
                        </a:rPr>
                        <a:t>тің ең үлен мәнін қайтарады. </a:t>
                      </a:r>
                      <a:endParaRPr lang="ru-RU" sz="2000">
                        <a:effectLst/>
                        <a:latin typeface="Times New Roman"/>
                        <a:ea typeface="Times New Roman"/>
                      </a:endParaRPr>
                    </a:p>
                    <a:p>
                      <a:pPr indent="0" algn="just">
                        <a:lnSpc>
                          <a:spcPct val="100000"/>
                        </a:lnSpc>
                        <a:spcAft>
                          <a:spcPts val="0"/>
                        </a:spcAft>
                      </a:pPr>
                      <a:r>
                        <a:rPr lang="kk-KZ" sz="2000">
                          <a:effectLst/>
                          <a:latin typeface="Times New Roman"/>
                          <a:ea typeface="Times New Roman"/>
                        </a:rPr>
                        <a:t> </a:t>
                      </a:r>
                      <a:endParaRPr lang="ru-RU" sz="20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264">
                <a:tc>
                  <a:txBody>
                    <a:bodyPr/>
                    <a:lstStyle/>
                    <a:p>
                      <a:pPr indent="0" algn="l">
                        <a:lnSpc>
                          <a:spcPct val="100000"/>
                        </a:lnSpc>
                        <a:spcAft>
                          <a:spcPts val="0"/>
                        </a:spcAft>
                      </a:pPr>
                      <a:r>
                        <a:rPr lang="en-US" sz="2000" dirty="0">
                          <a:effectLst/>
                          <a:latin typeface="Times New Roman"/>
                          <a:ea typeface="Times New Roman"/>
                        </a:rPr>
                        <a:t>public static void Reverse (Array);</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a:effectLst/>
                          <a:latin typeface="Times New Roman"/>
                          <a:ea typeface="Times New Roman"/>
                        </a:rPr>
                        <a:t>Бір өлшемді Array массивінің элементтер тәртібін кері орналастырады. </a:t>
                      </a:r>
                      <a:endParaRPr lang="ru-RU" sz="20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767">
                <a:tc>
                  <a:txBody>
                    <a:bodyPr/>
                    <a:lstStyle/>
                    <a:p>
                      <a:pPr indent="0" algn="l">
                        <a:lnSpc>
                          <a:spcPct val="100000"/>
                        </a:lnSpc>
                        <a:spcAft>
                          <a:spcPts val="0"/>
                        </a:spcAft>
                      </a:pPr>
                      <a:r>
                        <a:rPr lang="en-US" sz="2000" dirty="0">
                          <a:effectLst/>
                          <a:latin typeface="Times New Roman"/>
                          <a:ea typeface="Times New Roman"/>
                        </a:rPr>
                        <a:t>public static void Sort (Array);</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a:effectLst/>
                          <a:latin typeface="Times New Roman"/>
                          <a:ea typeface="Times New Roman"/>
                        </a:rPr>
                        <a:t>Бір өлшемді </a:t>
                      </a:r>
                      <a:r>
                        <a:rPr lang="en-US" sz="2000">
                          <a:effectLst/>
                          <a:latin typeface="Times New Roman"/>
                          <a:ea typeface="Times New Roman"/>
                        </a:rPr>
                        <a:t>Array </a:t>
                      </a:r>
                      <a:r>
                        <a:rPr lang="ru-RU" sz="2000">
                          <a:effectLst/>
                          <a:latin typeface="Times New Roman"/>
                          <a:ea typeface="Times New Roman"/>
                        </a:rPr>
                        <a:t>массив</a:t>
                      </a:r>
                      <a:r>
                        <a:rPr lang="kk-KZ" sz="2000">
                          <a:effectLst/>
                          <a:latin typeface="Times New Roman"/>
                          <a:ea typeface="Times New Roman"/>
                        </a:rPr>
                        <a:t>ін сұрыптайды</a:t>
                      </a:r>
                      <a:endParaRPr lang="ru-RU" sz="20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396">
                <a:tc>
                  <a:txBody>
                    <a:bodyPr/>
                    <a:lstStyle/>
                    <a:p>
                      <a:pPr indent="0" algn="l">
                        <a:lnSpc>
                          <a:spcPct val="100000"/>
                        </a:lnSpc>
                        <a:spcAft>
                          <a:spcPts val="0"/>
                        </a:spcAft>
                      </a:pPr>
                      <a:r>
                        <a:rPr lang="en-US" sz="2000" dirty="0">
                          <a:effectLst/>
                          <a:latin typeface="Times New Roman"/>
                          <a:ea typeface="Times New Roman"/>
                        </a:rPr>
                        <a:t>public static void Clear (Array, Index, Length);</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a:effectLst/>
                          <a:latin typeface="Times New Roman"/>
                          <a:ea typeface="Times New Roman"/>
                        </a:rPr>
                        <a:t>Массивті тазарту. Бір өлшемді Array массивінде Length элементтерін орналастырамыз. Элементтер типіне қарай Index элементінен бастап мәндері 0, false немесе null болады. </a:t>
                      </a:r>
                      <a:endParaRPr lang="ru-RU" sz="20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264">
                <a:tc>
                  <a:txBody>
                    <a:bodyPr/>
                    <a:lstStyle/>
                    <a:p>
                      <a:pPr indent="0" algn="l">
                        <a:lnSpc>
                          <a:spcPct val="100000"/>
                        </a:lnSpc>
                        <a:spcAft>
                          <a:spcPts val="0"/>
                        </a:spcAft>
                      </a:pPr>
                      <a:r>
                        <a:rPr lang="ru-RU" sz="2000" dirty="0" err="1">
                          <a:effectLst/>
                          <a:latin typeface="Times New Roman"/>
                          <a:ea typeface="Times New Roman"/>
                        </a:rPr>
                        <a:t>public</a:t>
                      </a:r>
                      <a:r>
                        <a:rPr lang="ru-RU" sz="2000" dirty="0">
                          <a:effectLst/>
                          <a:latin typeface="Times New Roman"/>
                          <a:ea typeface="Times New Roman"/>
                        </a:rPr>
                        <a:t> </a:t>
                      </a:r>
                      <a:r>
                        <a:rPr lang="ru-RU" sz="2000" dirty="0" err="1">
                          <a:effectLst/>
                          <a:latin typeface="Times New Roman"/>
                          <a:ea typeface="Times New Roman"/>
                        </a:rPr>
                        <a:t>int</a:t>
                      </a:r>
                      <a:r>
                        <a:rPr lang="ru-RU" sz="2000" dirty="0">
                          <a:effectLst/>
                          <a:latin typeface="Times New Roman"/>
                          <a:ea typeface="Times New Roman"/>
                        </a:rPr>
                        <a:t> </a:t>
                      </a:r>
                      <a:r>
                        <a:rPr lang="ru-RU" sz="2000" dirty="0" err="1">
                          <a:effectLst/>
                          <a:latin typeface="Times New Roman"/>
                          <a:ea typeface="Times New Roman"/>
                        </a:rPr>
                        <a:t>GetLenght</a:t>
                      </a:r>
                      <a:r>
                        <a:rPr lang="ru-RU" sz="2000" dirty="0">
                          <a:effectLst/>
                          <a:latin typeface="Times New Roman"/>
                          <a:ea typeface="Times New Roman"/>
                        </a:rPr>
                        <a:t> (</a:t>
                      </a:r>
                      <a:r>
                        <a:rPr lang="ru-RU" sz="2000" dirty="0" err="1">
                          <a:effectLst/>
                          <a:latin typeface="Times New Roman"/>
                          <a:ea typeface="Times New Roman"/>
                        </a:rPr>
                        <a:t>Dimension</a:t>
                      </a:r>
                      <a:r>
                        <a:rPr lang="ru-RU" sz="2000" dirty="0">
                          <a:effectLst/>
                          <a:latin typeface="Times New Roman"/>
                          <a:ea typeface="Times New Roman"/>
                        </a:rPr>
                        <a:t>);</a:t>
                      </a: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lnSpc>
                          <a:spcPct val="100000"/>
                        </a:lnSpc>
                        <a:spcAft>
                          <a:spcPts val="0"/>
                        </a:spcAft>
                      </a:pPr>
                      <a:r>
                        <a:rPr lang="kk-KZ" sz="2000" dirty="0">
                          <a:effectLst/>
                          <a:latin typeface="Times New Roman"/>
                          <a:ea typeface="Times New Roman"/>
                        </a:rPr>
                        <a:t>Dimension өлшемі бойынша массив элементтерінің санын қайтарады.</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59898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332656"/>
            <a:ext cx="8568952" cy="369332"/>
          </a:xfrm>
          <a:prstGeom prst="rect">
            <a:avLst/>
          </a:prstGeom>
        </p:spPr>
        <p:txBody>
          <a:bodyPr wrap="square">
            <a:spAutoFit/>
          </a:bodyPr>
          <a:lstStyle/>
          <a:p>
            <a:r>
              <a:rPr lang="kk-KZ" b="1" dirty="0">
                <a:latin typeface="Times New Roman" pitchFamily="18" charset="0"/>
                <a:cs typeface="Times New Roman" pitchFamily="18" charset="0"/>
              </a:rPr>
              <a:t> </a:t>
            </a:r>
            <a:r>
              <a:rPr lang="kk-KZ" b="1" dirty="0" smtClean="0">
                <a:latin typeface="Times New Roman" pitchFamily="18" charset="0"/>
                <a:cs typeface="Times New Roman" pitchFamily="18" charset="0"/>
              </a:rPr>
              <a:t>Array </a:t>
            </a:r>
            <a:r>
              <a:rPr lang="kk-KZ" b="1" dirty="0">
                <a:latin typeface="Times New Roman" pitchFamily="18" charset="0"/>
                <a:cs typeface="Times New Roman" pitchFamily="18" charset="0"/>
              </a:rPr>
              <a:t>классының әдістерін программада қолдану</a:t>
            </a:r>
            <a:endParaRPr lang="ru-RU" dirty="0">
              <a:latin typeface="Times New Roman" pitchFamily="18" charset="0"/>
              <a:cs typeface="Times New Roman" pitchFamily="18" charset="0"/>
            </a:endParaRPr>
          </a:p>
        </p:txBody>
      </p:sp>
      <p:sp>
        <p:nvSpPr>
          <p:cNvPr id="4" name="Прямоугольник 3"/>
          <p:cNvSpPr/>
          <p:nvPr/>
        </p:nvSpPr>
        <p:spPr>
          <a:xfrm>
            <a:off x="326624" y="701988"/>
            <a:ext cx="7992888" cy="2031325"/>
          </a:xfrm>
          <a:prstGeom prst="rect">
            <a:avLst/>
          </a:prstGeom>
        </p:spPr>
        <p:txBody>
          <a:bodyPr wrap="square">
            <a:spAutoFit/>
          </a:bodyPr>
          <a:lstStyle/>
          <a:p>
            <a:pPr indent="457200" algn="just"/>
            <a:r>
              <a:rPr lang="kk-KZ" b="1" dirty="0" smtClean="0">
                <a:latin typeface="Times New Roman" pitchFamily="18" charset="0"/>
                <a:cs typeface="Times New Roman" pitchFamily="18" charset="0"/>
              </a:rPr>
              <a:t>1 есеп</a:t>
            </a:r>
            <a:r>
              <a:rPr lang="kk-KZ" b="1" dirty="0">
                <a:latin typeface="Times New Roman" pitchFamily="18" charset="0"/>
                <a:cs typeface="Times New Roman" pitchFamily="18" charset="0"/>
              </a:rPr>
              <a:t>. </a:t>
            </a:r>
            <a:r>
              <a:rPr lang="kk-KZ" dirty="0">
                <a:latin typeface="Times New Roman" pitchFamily="18" charset="0"/>
                <a:cs typeface="Times New Roman" pitchFamily="18" charset="0"/>
              </a:rPr>
              <a:t>Минус 40 пен 40 аралығындағы кездейсоқ бүтін сандардан тұратын A массивін құру. Массивті шығару. Массивтің барлық элементтерін сұрыптау. Құрылған массив элементтерін өлшемі жағынан бірдей басқа массивке көшіру. Онда диалог режимінде берілген кілт бойынша элементтің бинарлық іздестірілуін орындау. Бағдарламаны жазғанда System.Array класының әдістерін қолдану.</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Бағдарлама коды:</a:t>
            </a:r>
            <a:endParaRPr lang="ru-RU" dirty="0">
              <a:latin typeface="Times New Roman" pitchFamily="18" charset="0"/>
              <a:cs typeface="Times New Roman" pitchFamily="18" charset="0"/>
            </a:endParaRPr>
          </a:p>
        </p:txBody>
      </p:sp>
      <p:sp>
        <p:nvSpPr>
          <p:cNvPr id="5" name="Прямоугольник 4"/>
          <p:cNvSpPr/>
          <p:nvPr/>
        </p:nvSpPr>
        <p:spPr>
          <a:xfrm>
            <a:off x="399356" y="2723426"/>
            <a:ext cx="8417296" cy="2492990"/>
          </a:xfrm>
          <a:prstGeom prst="rect">
            <a:avLst/>
          </a:prstGeom>
        </p:spPr>
        <p:txBody>
          <a:bodyPr wrap="square">
            <a:spAutoFit/>
          </a:bodyPr>
          <a:lstStyle/>
          <a:p>
            <a:r>
              <a:rPr lang="en-US" dirty="0">
                <a:latin typeface="Courier New"/>
                <a:ea typeface="Times New Roman"/>
              </a:rPr>
              <a:t> </a:t>
            </a:r>
            <a:r>
              <a:rPr lang="kk-KZ" dirty="0">
                <a:solidFill>
                  <a:srgbClr val="800000"/>
                </a:solidFill>
                <a:latin typeface="Courier New"/>
                <a:ea typeface="Times New Roman"/>
              </a:rPr>
              <a:t>Массивті</a:t>
            </a:r>
            <a:r>
              <a:rPr lang="kk-KZ" dirty="0" smtClean="0">
                <a:latin typeface="Courier New"/>
                <a:ea typeface="Times New Roman"/>
              </a:rPr>
              <a:t> </a:t>
            </a:r>
            <a:r>
              <a:rPr lang="ru-RU" dirty="0" err="1" smtClean="0">
                <a:solidFill>
                  <a:srgbClr val="800000"/>
                </a:solidFill>
                <a:latin typeface="Courier New"/>
                <a:ea typeface="Times New Roman"/>
              </a:rPr>
              <a:t>жариялау</a:t>
            </a:r>
            <a:r>
              <a:rPr lang="kk-KZ" dirty="0" smtClean="0">
                <a:solidFill>
                  <a:srgbClr val="800000"/>
                </a:solidFill>
                <a:latin typeface="Courier New"/>
                <a:ea typeface="Times New Roman"/>
              </a:rPr>
              <a:t>:</a:t>
            </a:r>
            <a:endParaRPr lang="ru-RU" sz="1200" dirty="0">
              <a:latin typeface="Times New Roman"/>
              <a:ea typeface="Times New Roman"/>
            </a:endParaRPr>
          </a:p>
          <a:p>
            <a:r>
              <a:rPr lang="en-US" dirty="0" smtClean="0">
                <a:solidFill>
                  <a:srgbClr val="0000FF"/>
                </a:solidFill>
                <a:latin typeface="Courier New"/>
                <a:ea typeface="Times New Roman"/>
              </a:rPr>
              <a:t>public</a:t>
            </a:r>
            <a:r>
              <a:rPr lang="en-US" dirty="0" smtClean="0">
                <a:latin typeface="Courier New"/>
                <a:ea typeface="Times New Roman"/>
              </a:rPr>
              <a:t> </a:t>
            </a:r>
            <a:r>
              <a:rPr lang="en-US" dirty="0">
                <a:solidFill>
                  <a:srgbClr val="0000FF"/>
                </a:solidFill>
                <a:latin typeface="Courier New"/>
                <a:ea typeface="Times New Roman"/>
              </a:rPr>
              <a:t>static</a:t>
            </a:r>
            <a:r>
              <a:rPr lang="en-US" dirty="0">
                <a:latin typeface="Courier New"/>
                <a:ea typeface="Times New Roman"/>
              </a:rPr>
              <a:t> </a:t>
            </a:r>
            <a:r>
              <a:rPr lang="en-US" dirty="0">
                <a:solidFill>
                  <a:srgbClr val="008080"/>
                </a:solidFill>
                <a:latin typeface="Courier New"/>
                <a:ea typeface="Times New Roman"/>
              </a:rPr>
              <a:t>Array</a:t>
            </a:r>
            <a:r>
              <a:rPr lang="en-US" dirty="0">
                <a:latin typeface="Courier New"/>
                <a:ea typeface="Times New Roman"/>
              </a:rPr>
              <a:t> </a:t>
            </a:r>
            <a:r>
              <a:rPr lang="en-US" dirty="0" err="1">
                <a:latin typeface="Courier New"/>
                <a:ea typeface="Times New Roman"/>
              </a:rPr>
              <a:t>masi</a:t>
            </a:r>
            <a:r>
              <a:rPr lang="en-US" dirty="0">
                <a:latin typeface="Courier New"/>
                <a:ea typeface="Times New Roman"/>
              </a:rPr>
              <a:t> = </a:t>
            </a:r>
            <a:r>
              <a:rPr lang="en-US" dirty="0" err="1">
                <a:solidFill>
                  <a:srgbClr val="008080"/>
                </a:solidFill>
                <a:latin typeface="Courier New"/>
                <a:ea typeface="Times New Roman"/>
              </a:rPr>
              <a:t>Array</a:t>
            </a:r>
            <a:r>
              <a:rPr lang="en-US" dirty="0" err="1">
                <a:latin typeface="Courier New"/>
                <a:ea typeface="Times New Roman"/>
              </a:rPr>
              <a:t>.CreateInstance</a:t>
            </a:r>
            <a:r>
              <a:rPr lang="en-US" dirty="0">
                <a:latin typeface="Courier New"/>
                <a:ea typeface="Times New Roman"/>
              </a:rPr>
              <a:t>(</a:t>
            </a:r>
            <a:r>
              <a:rPr lang="en-US" dirty="0" err="1">
                <a:solidFill>
                  <a:srgbClr val="0000FF"/>
                </a:solidFill>
                <a:latin typeface="Courier New"/>
                <a:ea typeface="Times New Roman"/>
              </a:rPr>
              <a:t>typeof</a:t>
            </a:r>
            <a:r>
              <a:rPr lang="en-US" dirty="0">
                <a:latin typeface="Courier New"/>
                <a:ea typeface="Times New Roman"/>
              </a:rPr>
              <a:t>(</a:t>
            </a:r>
            <a:r>
              <a:rPr lang="en-US" dirty="0" err="1">
                <a:solidFill>
                  <a:srgbClr val="0000FF"/>
                </a:solidFill>
                <a:latin typeface="Courier New"/>
                <a:ea typeface="Times New Roman"/>
              </a:rPr>
              <a:t>int</a:t>
            </a:r>
            <a:r>
              <a:rPr lang="en-US" dirty="0">
                <a:latin typeface="Courier New"/>
                <a:ea typeface="Times New Roman"/>
              </a:rPr>
              <a:t>), </a:t>
            </a:r>
            <a:r>
              <a:rPr lang="en-US" dirty="0" err="1">
                <a:latin typeface="Courier New"/>
                <a:ea typeface="Times New Roman"/>
              </a:rPr>
              <a:t>ctl</a:t>
            </a:r>
            <a:r>
              <a:rPr lang="en-US" dirty="0">
                <a:latin typeface="Courier New"/>
                <a:ea typeface="Times New Roman"/>
              </a:rPr>
              <a:t>, </a:t>
            </a:r>
            <a:r>
              <a:rPr lang="en-US" dirty="0" err="1">
                <a:latin typeface="Courier New"/>
                <a:ea typeface="Times New Roman"/>
              </a:rPr>
              <a:t>niz</a:t>
            </a:r>
            <a:r>
              <a:rPr lang="en-US" dirty="0" smtClean="0">
                <a:latin typeface="Courier New"/>
                <a:ea typeface="Times New Roman"/>
              </a:rPr>
              <a:t>);</a:t>
            </a:r>
            <a:endParaRPr lang="kk-KZ" dirty="0" smtClean="0">
              <a:latin typeface="Courier New"/>
              <a:ea typeface="Times New Roman"/>
            </a:endParaRPr>
          </a:p>
          <a:p>
            <a:endParaRPr lang="kk-KZ" dirty="0">
              <a:latin typeface="Courier New"/>
            </a:endParaRPr>
          </a:p>
          <a:p>
            <a:pPr>
              <a:spcAft>
                <a:spcPts val="0"/>
              </a:spcAft>
            </a:pPr>
            <a:r>
              <a:rPr lang="kk-KZ" dirty="0">
                <a:solidFill>
                  <a:srgbClr val="800000"/>
                </a:solidFill>
                <a:latin typeface="Courier New"/>
                <a:ea typeface="Times New Roman"/>
              </a:rPr>
              <a:t>Массив элементтерін </a:t>
            </a:r>
            <a:r>
              <a:rPr lang="kk-KZ" dirty="0" smtClean="0">
                <a:solidFill>
                  <a:srgbClr val="800000"/>
                </a:solidFill>
                <a:latin typeface="Courier New"/>
                <a:ea typeface="Times New Roman"/>
              </a:rPr>
              <a:t>қолдану:</a:t>
            </a:r>
            <a:endParaRPr lang="kk-KZ" dirty="0">
              <a:solidFill>
                <a:srgbClr val="800000"/>
              </a:solidFill>
              <a:latin typeface="Courier New"/>
              <a:ea typeface="Times New Roman"/>
            </a:endParaRPr>
          </a:p>
          <a:p>
            <a:pPr>
              <a:spcAft>
                <a:spcPts val="0"/>
              </a:spcAft>
            </a:pPr>
            <a:r>
              <a:rPr lang="en-US" dirty="0" err="1" smtClean="0">
                <a:latin typeface="Courier New" pitchFamily="49" charset="0"/>
                <a:ea typeface="Times New Roman"/>
                <a:cs typeface="Courier New" pitchFamily="49" charset="0"/>
              </a:rPr>
              <a:t>masi.SetValue</a:t>
            </a:r>
            <a:r>
              <a:rPr lang="en-US" dirty="0">
                <a:latin typeface="Courier New" pitchFamily="49" charset="0"/>
                <a:ea typeface="Times New Roman"/>
                <a:cs typeface="Courier New" pitchFamily="49" charset="0"/>
              </a:rPr>
              <a:t>((</a:t>
            </a:r>
            <a:r>
              <a:rPr lang="en-US" dirty="0" err="1">
                <a:latin typeface="Courier New" pitchFamily="49" charset="0"/>
                <a:ea typeface="Times New Roman"/>
                <a:cs typeface="Courier New" pitchFamily="49" charset="0"/>
              </a:rPr>
              <a:t>rnd.Next</a:t>
            </a:r>
            <a:r>
              <a:rPr lang="en-US" dirty="0">
                <a:latin typeface="Courier New" pitchFamily="49" charset="0"/>
                <a:ea typeface="Times New Roman"/>
                <a:cs typeface="Courier New" pitchFamily="49" charset="0"/>
              </a:rPr>
              <a:t>(81) - 40), i</a:t>
            </a:r>
            <a:r>
              <a:rPr lang="en-US" dirty="0" smtClean="0">
                <a:latin typeface="Courier New" pitchFamily="49" charset="0"/>
                <a:ea typeface="Times New Roman"/>
                <a:cs typeface="Courier New" pitchFamily="49" charset="0"/>
              </a:rPr>
              <a:t>);    </a:t>
            </a:r>
            <a:r>
              <a:rPr lang="en-US" dirty="0">
                <a:solidFill>
                  <a:srgbClr val="800000"/>
                </a:solidFill>
                <a:latin typeface="Courier New"/>
                <a:ea typeface="Times New Roman"/>
              </a:rPr>
              <a:t>- </a:t>
            </a:r>
            <a:r>
              <a:rPr lang="kk-KZ" dirty="0">
                <a:solidFill>
                  <a:srgbClr val="800000"/>
                </a:solidFill>
                <a:latin typeface="Courier New"/>
                <a:ea typeface="Times New Roman"/>
              </a:rPr>
              <a:t>жазуда </a:t>
            </a:r>
            <a:endParaRPr lang="kk-KZ" dirty="0">
              <a:solidFill>
                <a:srgbClr val="800000"/>
              </a:solidFill>
              <a:latin typeface="Courier New"/>
              <a:ea typeface="Times New Roman"/>
            </a:endParaRPr>
          </a:p>
          <a:p>
            <a:pPr>
              <a:spcAft>
                <a:spcPts val="0"/>
              </a:spcAft>
            </a:pPr>
            <a:r>
              <a:rPr lang="it-IT" dirty="0">
                <a:solidFill>
                  <a:srgbClr val="008080"/>
                </a:solidFill>
                <a:latin typeface="Courier New" pitchFamily="49" charset="0"/>
                <a:ea typeface="Times New Roman"/>
                <a:cs typeface="Courier New" pitchFamily="49" charset="0"/>
              </a:rPr>
              <a:t>Console</a:t>
            </a:r>
            <a:r>
              <a:rPr lang="it-IT" dirty="0">
                <a:latin typeface="Courier New" pitchFamily="49" charset="0"/>
                <a:ea typeface="Times New Roman"/>
                <a:cs typeface="Courier New" pitchFamily="49" charset="0"/>
              </a:rPr>
              <a:t>.Write(masi.GetValue(i) + </a:t>
            </a:r>
            <a:r>
              <a:rPr lang="it-IT" dirty="0">
                <a:solidFill>
                  <a:srgbClr val="800000"/>
                </a:solidFill>
                <a:latin typeface="Courier New" pitchFamily="49" charset="0"/>
                <a:ea typeface="Times New Roman"/>
                <a:cs typeface="Courier New" pitchFamily="49" charset="0"/>
              </a:rPr>
              <a:t>" </a:t>
            </a:r>
            <a:r>
              <a:rPr lang="it-IT" dirty="0" smtClean="0">
                <a:solidFill>
                  <a:srgbClr val="800000"/>
                </a:solidFill>
                <a:latin typeface="Courier New" pitchFamily="49" charset="0"/>
                <a:ea typeface="Times New Roman"/>
                <a:cs typeface="Courier New" pitchFamily="49" charset="0"/>
              </a:rPr>
              <a:t>"</a:t>
            </a:r>
            <a:r>
              <a:rPr lang="it-IT" dirty="0" smtClean="0">
                <a:latin typeface="Courier New" pitchFamily="49" charset="0"/>
                <a:ea typeface="Times New Roman"/>
                <a:cs typeface="Courier New" pitchFamily="49" charset="0"/>
              </a:rPr>
              <a:t>);    - </a:t>
            </a:r>
            <a:r>
              <a:rPr lang="kk-KZ" dirty="0">
                <a:solidFill>
                  <a:srgbClr val="800000"/>
                </a:solidFill>
                <a:latin typeface="Courier New"/>
                <a:ea typeface="Times New Roman"/>
              </a:rPr>
              <a:t>оқуды </a:t>
            </a:r>
            <a:r>
              <a:rPr lang="kk-KZ" dirty="0" smtClean="0">
                <a:solidFill>
                  <a:srgbClr val="800000"/>
                </a:solidFill>
                <a:latin typeface="Courier New"/>
                <a:ea typeface="Times New Roman"/>
              </a:rPr>
              <a:t>орындау </a:t>
            </a:r>
            <a:endParaRPr lang="ru-RU" dirty="0">
              <a:solidFill>
                <a:srgbClr val="800000"/>
              </a:solidFill>
              <a:latin typeface="Courier New"/>
              <a:ea typeface="Times New Roman"/>
            </a:endParaRPr>
          </a:p>
          <a:p>
            <a:pPr>
              <a:spcAft>
                <a:spcPts val="0"/>
              </a:spcAft>
            </a:pPr>
            <a:endParaRPr lang="ru-RU" sz="1200" dirty="0" smtClean="0">
              <a:latin typeface="Times New Roman"/>
              <a:ea typeface="Times New Roman"/>
            </a:endParaRPr>
          </a:p>
          <a:p>
            <a:endParaRPr lang="ru-RU" dirty="0"/>
          </a:p>
        </p:txBody>
      </p:sp>
      <p:sp>
        <p:nvSpPr>
          <p:cNvPr id="6" name="Прямоугольник 5"/>
          <p:cNvSpPr/>
          <p:nvPr/>
        </p:nvSpPr>
        <p:spPr>
          <a:xfrm>
            <a:off x="440120" y="4941168"/>
            <a:ext cx="8236336" cy="1200329"/>
          </a:xfrm>
          <a:prstGeom prst="rect">
            <a:avLst/>
          </a:prstGeom>
        </p:spPr>
        <p:txBody>
          <a:bodyPr wrap="square">
            <a:spAutoFit/>
          </a:bodyPr>
          <a:lstStyle/>
          <a:p>
            <a:pPr>
              <a:spcAft>
                <a:spcPts val="0"/>
              </a:spcAft>
            </a:pPr>
            <a:r>
              <a:rPr lang="ru-RU" dirty="0" err="1" smtClean="0">
                <a:solidFill>
                  <a:srgbClr val="800000"/>
                </a:solidFill>
                <a:latin typeface="Courier New"/>
                <a:ea typeface="Times New Roman"/>
              </a:rPr>
              <a:t>Сорттау</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және</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басып</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шығару</a:t>
            </a:r>
            <a:r>
              <a:rPr lang="kk-KZ" dirty="0" smtClean="0">
                <a:solidFill>
                  <a:srgbClr val="800000"/>
                </a:solidFill>
                <a:latin typeface="Courier New"/>
                <a:ea typeface="Times New Roman"/>
              </a:rPr>
              <a:t>:</a:t>
            </a:r>
            <a:endParaRPr lang="ru-RU" sz="1200" dirty="0">
              <a:latin typeface="Times New Roman"/>
              <a:ea typeface="Times New Roman"/>
            </a:endParaRPr>
          </a:p>
          <a:p>
            <a:pPr>
              <a:spcAft>
                <a:spcPts val="0"/>
              </a:spcAft>
            </a:pPr>
            <a:r>
              <a:rPr lang="it-IT" dirty="0" smtClean="0">
                <a:solidFill>
                  <a:srgbClr val="008080"/>
                </a:solidFill>
                <a:latin typeface="Courier New"/>
                <a:ea typeface="Times New Roman"/>
              </a:rPr>
              <a:t>Array</a:t>
            </a:r>
            <a:r>
              <a:rPr lang="it-IT" dirty="0" smtClean="0">
                <a:latin typeface="Courier New"/>
                <a:ea typeface="Times New Roman"/>
              </a:rPr>
              <a:t>.Sort(masi);</a:t>
            </a:r>
            <a:endParaRPr lang="kk-KZ" dirty="0" smtClean="0">
              <a:latin typeface="Courier New"/>
              <a:ea typeface="Times New Roman"/>
            </a:endParaRPr>
          </a:p>
          <a:p>
            <a:pPr>
              <a:spcAft>
                <a:spcPts val="0"/>
              </a:spcAft>
            </a:pPr>
            <a:r>
              <a:rPr lang="it-IT" dirty="0">
                <a:solidFill>
                  <a:srgbClr val="0000FF"/>
                </a:solidFill>
                <a:latin typeface="Courier New"/>
                <a:ea typeface="Times New Roman"/>
              </a:rPr>
              <a:t>foreach</a:t>
            </a:r>
            <a:r>
              <a:rPr lang="it-IT" dirty="0">
                <a:latin typeface="Courier New"/>
                <a:ea typeface="Times New Roman"/>
              </a:rPr>
              <a:t> (</a:t>
            </a:r>
            <a:r>
              <a:rPr lang="it-IT" dirty="0">
                <a:solidFill>
                  <a:srgbClr val="0000FF"/>
                </a:solidFill>
                <a:latin typeface="Courier New"/>
                <a:ea typeface="Times New Roman"/>
              </a:rPr>
              <a:t>int</a:t>
            </a:r>
            <a:r>
              <a:rPr lang="it-IT" dirty="0">
                <a:latin typeface="Courier New"/>
                <a:ea typeface="Times New Roman"/>
              </a:rPr>
              <a:t> i </a:t>
            </a:r>
            <a:r>
              <a:rPr lang="it-IT" dirty="0">
                <a:solidFill>
                  <a:srgbClr val="0000FF"/>
                </a:solidFill>
                <a:latin typeface="Courier New"/>
                <a:ea typeface="Times New Roman"/>
              </a:rPr>
              <a:t>in</a:t>
            </a:r>
            <a:r>
              <a:rPr lang="it-IT" dirty="0">
                <a:latin typeface="Courier New"/>
                <a:ea typeface="Times New Roman"/>
              </a:rPr>
              <a:t> masi</a:t>
            </a:r>
            <a:r>
              <a:rPr lang="it-IT" dirty="0" smtClean="0">
                <a:latin typeface="Courier New"/>
                <a:ea typeface="Times New Roman"/>
              </a:rPr>
              <a:t>)</a:t>
            </a:r>
            <a:r>
              <a:rPr lang="ru-RU" dirty="0" smtClean="0">
                <a:latin typeface="Courier New"/>
                <a:ea typeface="Times New Roman"/>
              </a:rPr>
              <a:t> </a:t>
            </a:r>
          </a:p>
          <a:p>
            <a:pPr>
              <a:spcAft>
                <a:spcPts val="0"/>
              </a:spcAft>
            </a:pPr>
            <a:r>
              <a:rPr lang="it-IT" dirty="0" smtClean="0">
                <a:latin typeface="Courier New"/>
                <a:ea typeface="Times New Roman"/>
              </a:rPr>
              <a:t>      </a:t>
            </a:r>
            <a:r>
              <a:rPr lang="it-IT" dirty="0">
                <a:solidFill>
                  <a:srgbClr val="008080"/>
                </a:solidFill>
                <a:latin typeface="Courier New"/>
                <a:ea typeface="Times New Roman"/>
              </a:rPr>
              <a:t>Console</a:t>
            </a:r>
            <a:r>
              <a:rPr lang="it-IT" dirty="0">
                <a:latin typeface="Courier New"/>
                <a:ea typeface="Times New Roman"/>
              </a:rPr>
              <a:t>.Write(i + </a:t>
            </a:r>
            <a:r>
              <a:rPr lang="it-IT" dirty="0">
                <a:solidFill>
                  <a:srgbClr val="800000"/>
                </a:solidFill>
                <a:latin typeface="Courier New"/>
                <a:ea typeface="Times New Roman"/>
              </a:rPr>
              <a:t>" </a:t>
            </a:r>
            <a:r>
              <a:rPr lang="it-IT" dirty="0" smtClean="0">
                <a:solidFill>
                  <a:srgbClr val="800000"/>
                </a:solidFill>
                <a:latin typeface="Courier New"/>
                <a:ea typeface="Times New Roman"/>
              </a:rPr>
              <a:t>"</a:t>
            </a:r>
            <a:r>
              <a:rPr lang="it-IT" dirty="0" smtClean="0">
                <a:latin typeface="Courier New"/>
                <a:ea typeface="Times New Roman"/>
              </a:rPr>
              <a:t>);</a:t>
            </a:r>
            <a:endParaRPr lang="ru-RU" dirty="0"/>
          </a:p>
        </p:txBody>
      </p:sp>
    </p:spTree>
    <p:extLst>
      <p:ext uri="{BB962C8B-B14F-4D97-AF65-F5344CB8AC3E}">
        <p14:creationId xmlns:p14="http://schemas.microsoft.com/office/powerpoint/2010/main" val="679352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9288" y="836712"/>
            <a:ext cx="8219176" cy="646331"/>
          </a:xfrm>
          <a:prstGeom prst="rect">
            <a:avLst/>
          </a:prstGeom>
        </p:spPr>
        <p:txBody>
          <a:bodyPr wrap="square">
            <a:spAutoFit/>
          </a:bodyPr>
          <a:lstStyle/>
          <a:p>
            <a:r>
              <a:rPr lang="en-US" dirty="0" err="1">
                <a:solidFill>
                  <a:srgbClr val="800000"/>
                </a:solidFill>
                <a:latin typeface="Courier New"/>
                <a:ea typeface="Times New Roman"/>
              </a:rPr>
              <a:t>System.Array</a:t>
            </a:r>
            <a:r>
              <a:rPr lang="en-US" dirty="0">
                <a:solidFill>
                  <a:srgbClr val="800000"/>
                </a:solidFill>
                <a:latin typeface="Courier New"/>
                <a:ea typeface="Times New Roman"/>
              </a:rPr>
              <a:t> </a:t>
            </a:r>
            <a:r>
              <a:rPr lang="ru-RU" dirty="0" err="1">
                <a:solidFill>
                  <a:srgbClr val="800000"/>
                </a:solidFill>
                <a:latin typeface="Courier New"/>
                <a:ea typeface="Times New Roman"/>
              </a:rPr>
              <a:t>клас</a:t>
            </a:r>
            <a:r>
              <a:rPr lang="kk-KZ" dirty="0">
                <a:solidFill>
                  <a:srgbClr val="800000"/>
                </a:solidFill>
                <a:latin typeface="Courier New"/>
                <a:ea typeface="Times New Roman"/>
              </a:rPr>
              <a:t>ының әдістері арқылы құрылған </a:t>
            </a:r>
            <a:r>
              <a:rPr lang="ru-RU" dirty="0">
                <a:solidFill>
                  <a:srgbClr val="800000"/>
                </a:solidFill>
                <a:latin typeface="Courier New"/>
                <a:ea typeface="Times New Roman"/>
              </a:rPr>
              <a:t>массив</a:t>
            </a:r>
            <a:r>
              <a:rPr lang="kk-KZ" dirty="0">
                <a:solidFill>
                  <a:srgbClr val="800000"/>
                </a:solidFill>
                <a:latin typeface="Courier New"/>
                <a:ea typeface="Times New Roman"/>
              </a:rPr>
              <a:t>ті </a:t>
            </a:r>
            <a:r>
              <a:rPr lang="en-US" dirty="0">
                <a:solidFill>
                  <a:srgbClr val="800000"/>
                </a:solidFill>
                <a:latin typeface="Courier New"/>
                <a:ea typeface="Times New Roman"/>
              </a:rPr>
              <a:t>a </a:t>
            </a:r>
            <a:r>
              <a:rPr lang="ru-RU" dirty="0">
                <a:solidFill>
                  <a:srgbClr val="800000"/>
                </a:solidFill>
                <a:latin typeface="Courier New"/>
                <a:ea typeface="Times New Roman"/>
              </a:rPr>
              <a:t>массив</a:t>
            </a:r>
            <a:r>
              <a:rPr lang="kk-KZ" dirty="0">
                <a:solidFill>
                  <a:srgbClr val="800000"/>
                </a:solidFill>
                <a:latin typeface="Courier New"/>
                <a:ea typeface="Times New Roman"/>
              </a:rPr>
              <a:t>іне көшіреміз</a:t>
            </a:r>
            <a:r>
              <a:rPr lang="en-US" dirty="0">
                <a:solidFill>
                  <a:srgbClr val="800000"/>
                </a:solidFill>
                <a:latin typeface="Courier New"/>
                <a:ea typeface="Times New Roman"/>
              </a:rPr>
              <a:t>:</a:t>
            </a:r>
            <a:endParaRPr lang="ru-RU" dirty="0">
              <a:solidFill>
                <a:srgbClr val="800000"/>
              </a:solidFill>
              <a:latin typeface="Courier New"/>
              <a:ea typeface="Times New Roman"/>
            </a:endParaRPr>
          </a:p>
        </p:txBody>
      </p:sp>
      <p:sp>
        <p:nvSpPr>
          <p:cNvPr id="3" name="Прямоугольник 2"/>
          <p:cNvSpPr/>
          <p:nvPr/>
        </p:nvSpPr>
        <p:spPr>
          <a:xfrm>
            <a:off x="323528" y="332656"/>
            <a:ext cx="8568952" cy="369332"/>
          </a:xfrm>
          <a:prstGeom prst="rect">
            <a:avLst/>
          </a:prstGeom>
        </p:spPr>
        <p:txBody>
          <a:bodyPr wrap="square">
            <a:spAutoFit/>
          </a:bodyPr>
          <a:lstStyle/>
          <a:p>
            <a:r>
              <a:rPr lang="kk-KZ" b="1" dirty="0">
                <a:latin typeface="Times New Roman" pitchFamily="18" charset="0"/>
                <a:cs typeface="Times New Roman" pitchFamily="18" charset="0"/>
              </a:rPr>
              <a:t> </a:t>
            </a:r>
            <a:r>
              <a:rPr lang="kk-KZ" b="1" dirty="0" smtClean="0">
                <a:latin typeface="Times New Roman" pitchFamily="18" charset="0"/>
                <a:cs typeface="Times New Roman" pitchFamily="18" charset="0"/>
              </a:rPr>
              <a:t>Array </a:t>
            </a:r>
            <a:r>
              <a:rPr lang="kk-KZ" b="1" dirty="0">
                <a:latin typeface="Times New Roman" pitchFamily="18" charset="0"/>
                <a:cs typeface="Times New Roman" pitchFamily="18" charset="0"/>
              </a:rPr>
              <a:t>классының әдістерін программада қолдану</a:t>
            </a:r>
            <a:endParaRPr lang="ru-RU" dirty="0">
              <a:latin typeface="Times New Roman" pitchFamily="18" charset="0"/>
              <a:cs typeface="Times New Roman" pitchFamily="18" charset="0"/>
            </a:endParaRPr>
          </a:p>
        </p:txBody>
      </p:sp>
      <p:sp>
        <p:nvSpPr>
          <p:cNvPr id="4" name="Прямоугольник 3"/>
          <p:cNvSpPr/>
          <p:nvPr/>
        </p:nvSpPr>
        <p:spPr>
          <a:xfrm>
            <a:off x="673304" y="1457326"/>
            <a:ext cx="5554880" cy="369332"/>
          </a:xfrm>
          <a:prstGeom prst="rect">
            <a:avLst/>
          </a:prstGeom>
        </p:spPr>
        <p:txBody>
          <a:bodyPr wrap="square">
            <a:spAutoFit/>
          </a:bodyPr>
          <a:lstStyle/>
          <a:p>
            <a:pPr>
              <a:spcAft>
                <a:spcPts val="0"/>
              </a:spcAft>
            </a:pPr>
            <a:r>
              <a:rPr lang="en-US" dirty="0" err="1">
                <a:solidFill>
                  <a:srgbClr val="008080"/>
                </a:solidFill>
                <a:latin typeface="Courier New"/>
                <a:ea typeface="Times New Roman"/>
              </a:rPr>
              <a:t>Array</a:t>
            </a:r>
            <a:r>
              <a:rPr lang="en-US" dirty="0" err="1">
                <a:latin typeface="Courier New"/>
                <a:ea typeface="Times New Roman"/>
              </a:rPr>
              <a:t>.Copy</a:t>
            </a:r>
            <a:r>
              <a:rPr lang="en-US" dirty="0">
                <a:latin typeface="Courier New"/>
                <a:ea typeface="Times New Roman"/>
              </a:rPr>
              <a:t>(</a:t>
            </a:r>
            <a:r>
              <a:rPr lang="en-US" dirty="0" err="1">
                <a:latin typeface="Courier New"/>
                <a:ea typeface="Times New Roman"/>
              </a:rPr>
              <a:t>masi</a:t>
            </a:r>
            <a:r>
              <a:rPr lang="en-US" dirty="0">
                <a:latin typeface="Courier New"/>
                <a:ea typeface="Times New Roman"/>
              </a:rPr>
              <a:t>, a, </a:t>
            </a:r>
            <a:r>
              <a:rPr lang="en-US" dirty="0" err="1">
                <a:latin typeface="Courier New"/>
                <a:ea typeface="Times New Roman"/>
              </a:rPr>
              <a:t>masi.Length</a:t>
            </a:r>
            <a:r>
              <a:rPr lang="en-US" dirty="0">
                <a:latin typeface="Courier New"/>
                <a:ea typeface="Times New Roman"/>
              </a:rPr>
              <a:t>);</a:t>
            </a:r>
            <a:endParaRPr lang="ru-RU" sz="1200" dirty="0">
              <a:effectLst/>
              <a:latin typeface="Times New Roman"/>
              <a:ea typeface="Times New Roman"/>
            </a:endParaRPr>
          </a:p>
        </p:txBody>
      </p:sp>
      <p:sp>
        <p:nvSpPr>
          <p:cNvPr id="5" name="Прямоугольник 4"/>
          <p:cNvSpPr/>
          <p:nvPr/>
        </p:nvSpPr>
        <p:spPr>
          <a:xfrm>
            <a:off x="641728" y="2187920"/>
            <a:ext cx="4572000" cy="646331"/>
          </a:xfrm>
          <a:prstGeom prst="rect">
            <a:avLst/>
          </a:prstGeom>
        </p:spPr>
        <p:txBody>
          <a:bodyPr>
            <a:spAutoFit/>
          </a:bodyPr>
          <a:lstStyle/>
          <a:p>
            <a:r>
              <a:rPr lang="ru-RU" dirty="0" smtClean="0">
                <a:solidFill>
                  <a:srgbClr val="800000"/>
                </a:solidFill>
                <a:latin typeface="Courier New"/>
                <a:ea typeface="Times New Roman"/>
              </a:rPr>
              <a:t>a</a:t>
            </a:r>
            <a:r>
              <a:rPr lang="en-US" dirty="0" smtClean="0">
                <a:solidFill>
                  <a:srgbClr val="800000"/>
                </a:solidFill>
                <a:latin typeface="Courier New"/>
                <a:ea typeface="Times New Roman"/>
              </a:rPr>
              <a:t> </a:t>
            </a:r>
            <a:r>
              <a:rPr lang="ru-RU" dirty="0" smtClean="0">
                <a:solidFill>
                  <a:srgbClr val="800000"/>
                </a:solidFill>
                <a:latin typeface="Courier New"/>
                <a:ea typeface="Times New Roman"/>
              </a:rPr>
              <a:t>массив</a:t>
            </a:r>
            <a:r>
              <a:rPr lang="kk-KZ" dirty="0" smtClean="0">
                <a:solidFill>
                  <a:srgbClr val="800000"/>
                </a:solidFill>
                <a:latin typeface="Courier New"/>
                <a:ea typeface="Times New Roman"/>
              </a:rPr>
              <a:t>ін </a:t>
            </a:r>
            <a:r>
              <a:rPr lang="ru-RU" dirty="0" err="1" smtClean="0">
                <a:solidFill>
                  <a:srgbClr val="800000"/>
                </a:solidFill>
                <a:latin typeface="Courier New"/>
                <a:ea typeface="Times New Roman"/>
              </a:rPr>
              <a:t>реверстеу</a:t>
            </a:r>
            <a:r>
              <a:rPr lang="ru-RU" dirty="0" smtClean="0">
                <a:solidFill>
                  <a:srgbClr val="800000"/>
                </a:solidFill>
                <a:latin typeface="Courier New"/>
                <a:ea typeface="Times New Roman"/>
              </a:rPr>
              <a:t>:</a:t>
            </a:r>
            <a:endParaRPr lang="ru-RU" dirty="0">
              <a:solidFill>
                <a:srgbClr val="800000"/>
              </a:solidFill>
              <a:latin typeface="Courier New"/>
              <a:ea typeface="Times New Roman"/>
            </a:endParaRPr>
          </a:p>
          <a:p>
            <a:r>
              <a:rPr lang="ru-RU" dirty="0" err="1">
                <a:solidFill>
                  <a:srgbClr val="008080"/>
                </a:solidFill>
                <a:latin typeface="Courier New"/>
                <a:ea typeface="Times New Roman"/>
              </a:rPr>
              <a:t>Array</a:t>
            </a:r>
            <a:r>
              <a:rPr lang="ru-RU" dirty="0" err="1">
                <a:latin typeface="Courier New"/>
                <a:ea typeface="Times New Roman"/>
              </a:rPr>
              <a:t>.Reverse</a:t>
            </a:r>
            <a:r>
              <a:rPr lang="ru-RU" dirty="0">
                <a:latin typeface="Courier New"/>
                <a:ea typeface="Times New Roman"/>
              </a:rPr>
              <a:t>(a);</a:t>
            </a:r>
            <a:endParaRPr lang="ru-RU" dirty="0"/>
          </a:p>
        </p:txBody>
      </p:sp>
      <p:sp>
        <p:nvSpPr>
          <p:cNvPr id="6" name="Прямоугольник 5"/>
          <p:cNvSpPr/>
          <p:nvPr/>
        </p:nvSpPr>
        <p:spPr>
          <a:xfrm>
            <a:off x="621944" y="3212976"/>
            <a:ext cx="7910496" cy="646331"/>
          </a:xfrm>
          <a:prstGeom prst="rect">
            <a:avLst/>
          </a:prstGeom>
        </p:spPr>
        <p:txBody>
          <a:bodyPr wrap="square">
            <a:spAutoFit/>
          </a:bodyPr>
          <a:lstStyle/>
          <a:p>
            <a:r>
              <a:rPr lang="ru-RU" dirty="0" err="1" smtClean="0">
                <a:solidFill>
                  <a:srgbClr val="800000"/>
                </a:solidFill>
                <a:latin typeface="Courier New"/>
                <a:ea typeface="Times New Roman"/>
              </a:rPr>
              <a:t>Кілт</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бойынша</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бинарлы</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іздестіру</a:t>
            </a:r>
            <a:r>
              <a:rPr lang="ru-RU" dirty="0">
                <a:solidFill>
                  <a:srgbClr val="800000"/>
                </a:solidFill>
                <a:latin typeface="Courier New"/>
                <a:ea typeface="Times New Roman"/>
              </a:rPr>
              <a:t>:</a:t>
            </a:r>
          </a:p>
          <a:p>
            <a:r>
              <a:rPr lang="en-US" dirty="0">
                <a:latin typeface="Courier New"/>
                <a:ea typeface="Times New Roman"/>
              </a:rPr>
              <a:t> </a:t>
            </a:r>
            <a:r>
              <a:rPr lang="en-US" dirty="0" err="1">
                <a:solidFill>
                  <a:srgbClr val="0000FF"/>
                </a:solidFill>
                <a:latin typeface="Courier New"/>
                <a:ea typeface="Times New Roman"/>
              </a:rPr>
              <a:t>int</a:t>
            </a:r>
            <a:r>
              <a:rPr lang="en-US" dirty="0">
                <a:latin typeface="Courier New"/>
                <a:ea typeface="Times New Roman"/>
              </a:rPr>
              <a:t> </a:t>
            </a:r>
            <a:r>
              <a:rPr lang="en-US" dirty="0" err="1">
                <a:latin typeface="Courier New"/>
                <a:ea typeface="Times New Roman"/>
              </a:rPr>
              <a:t>idx</a:t>
            </a:r>
            <a:r>
              <a:rPr lang="en-US" dirty="0">
                <a:latin typeface="Courier New"/>
                <a:ea typeface="Times New Roman"/>
              </a:rPr>
              <a:t> = </a:t>
            </a:r>
            <a:r>
              <a:rPr lang="en-US" dirty="0" err="1">
                <a:solidFill>
                  <a:srgbClr val="008080"/>
                </a:solidFill>
                <a:latin typeface="Courier New"/>
                <a:ea typeface="Times New Roman"/>
              </a:rPr>
              <a:t>Array</a:t>
            </a:r>
            <a:r>
              <a:rPr lang="en-US" dirty="0" err="1">
                <a:latin typeface="Courier New"/>
                <a:ea typeface="Times New Roman"/>
              </a:rPr>
              <a:t>.BinarySearch</a:t>
            </a:r>
            <a:r>
              <a:rPr lang="en-US" dirty="0">
                <a:latin typeface="Courier New"/>
                <a:ea typeface="Times New Roman"/>
              </a:rPr>
              <a:t>(</a:t>
            </a:r>
            <a:r>
              <a:rPr lang="en-US" dirty="0" err="1">
                <a:latin typeface="Courier New"/>
                <a:ea typeface="Times New Roman"/>
              </a:rPr>
              <a:t>masi</a:t>
            </a:r>
            <a:r>
              <a:rPr lang="en-US" dirty="0">
                <a:latin typeface="Courier New"/>
                <a:ea typeface="Times New Roman"/>
              </a:rPr>
              <a:t>, k);</a:t>
            </a:r>
            <a:endParaRPr lang="ru-RU" dirty="0"/>
          </a:p>
        </p:txBody>
      </p:sp>
    </p:spTree>
    <p:extLst>
      <p:ext uri="{BB962C8B-B14F-4D97-AF65-F5344CB8AC3E}">
        <p14:creationId xmlns:p14="http://schemas.microsoft.com/office/powerpoint/2010/main" val="34109989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332656"/>
            <a:ext cx="8568952" cy="369332"/>
          </a:xfrm>
          <a:prstGeom prst="rect">
            <a:avLst/>
          </a:prstGeom>
        </p:spPr>
        <p:txBody>
          <a:bodyPr wrap="square">
            <a:spAutoFit/>
          </a:bodyPr>
          <a:lstStyle/>
          <a:p>
            <a:r>
              <a:rPr lang="kk-KZ" b="1" dirty="0">
                <a:latin typeface="Times New Roman" pitchFamily="18" charset="0"/>
                <a:cs typeface="Times New Roman" pitchFamily="18" charset="0"/>
              </a:rPr>
              <a:t> </a:t>
            </a:r>
            <a:r>
              <a:rPr lang="kk-KZ" b="1" dirty="0" smtClean="0">
                <a:latin typeface="Times New Roman" pitchFamily="18" charset="0"/>
                <a:cs typeface="Times New Roman" pitchFamily="18" charset="0"/>
              </a:rPr>
              <a:t>Array </a:t>
            </a:r>
            <a:r>
              <a:rPr lang="kk-KZ" b="1" dirty="0">
                <a:latin typeface="Times New Roman" pitchFamily="18" charset="0"/>
                <a:cs typeface="Times New Roman" pitchFamily="18" charset="0"/>
              </a:rPr>
              <a:t>классының әдістерін программада қолдану</a:t>
            </a:r>
            <a:endParaRPr lang="ru-RU" dirty="0">
              <a:latin typeface="Times New Roman" pitchFamily="18" charset="0"/>
              <a:cs typeface="Times New Roman" pitchFamily="18" charset="0"/>
            </a:endParaRPr>
          </a:p>
        </p:txBody>
      </p:sp>
      <p:sp>
        <p:nvSpPr>
          <p:cNvPr id="4" name="Прямоугольник 3"/>
          <p:cNvSpPr/>
          <p:nvPr/>
        </p:nvSpPr>
        <p:spPr>
          <a:xfrm>
            <a:off x="326624" y="701988"/>
            <a:ext cx="7992888" cy="1477328"/>
          </a:xfrm>
          <a:prstGeom prst="rect">
            <a:avLst/>
          </a:prstGeom>
        </p:spPr>
        <p:txBody>
          <a:bodyPr wrap="square">
            <a:spAutoFit/>
          </a:bodyPr>
          <a:lstStyle/>
          <a:p>
            <a:pPr indent="457200" algn="just"/>
            <a:r>
              <a:rPr lang="kk-KZ" b="1" dirty="0" smtClean="0">
                <a:latin typeface="Times New Roman" pitchFamily="18" charset="0"/>
                <a:cs typeface="Times New Roman" pitchFamily="18" charset="0"/>
              </a:rPr>
              <a:t>2 есеп</a:t>
            </a:r>
            <a:r>
              <a:rPr lang="kk-KZ" b="1" dirty="0">
                <a:latin typeface="Times New Roman" pitchFamily="18" charset="0"/>
                <a:cs typeface="Times New Roman" pitchFamily="18" charset="0"/>
              </a:rPr>
              <a:t>. </a:t>
            </a:r>
            <a:r>
              <a:rPr lang="kk-KZ" dirty="0"/>
              <a:t>0 мен 20 аралығындағы кездейсоқ бүтін сандардан тұратын 5х5 матрицасын құрып, оны шығару керек. Матрицаны 25 элементтен тұратын массивке қайта жазып, осы массивтің барлық элементтерін сұрыптау керек. Массивті матрицаға кері жазуды орындаңыз, сұрыпталған матрицаны шығарыңыз. </a:t>
            </a:r>
            <a:r>
              <a:rPr lang="kk-KZ" dirty="0" smtClean="0">
                <a:latin typeface="Times New Roman" pitchFamily="18" charset="0"/>
                <a:cs typeface="Times New Roman" pitchFamily="18" charset="0"/>
              </a:rPr>
              <a:t>Бағдарлама </a:t>
            </a:r>
            <a:r>
              <a:rPr lang="kk-KZ" dirty="0">
                <a:latin typeface="Times New Roman" pitchFamily="18" charset="0"/>
                <a:cs typeface="Times New Roman" pitchFamily="18" charset="0"/>
              </a:rPr>
              <a:t>коды:</a:t>
            </a:r>
            <a:endParaRPr lang="ru-RU" dirty="0">
              <a:latin typeface="Times New Roman" pitchFamily="18" charset="0"/>
              <a:cs typeface="Times New Roman" pitchFamily="18" charset="0"/>
            </a:endParaRPr>
          </a:p>
        </p:txBody>
      </p:sp>
      <p:sp>
        <p:nvSpPr>
          <p:cNvPr id="5" name="Прямоугольник 4"/>
          <p:cNvSpPr/>
          <p:nvPr/>
        </p:nvSpPr>
        <p:spPr>
          <a:xfrm>
            <a:off x="338416" y="2428404"/>
            <a:ext cx="8417296" cy="2492990"/>
          </a:xfrm>
          <a:prstGeom prst="rect">
            <a:avLst/>
          </a:prstGeom>
        </p:spPr>
        <p:txBody>
          <a:bodyPr wrap="square">
            <a:spAutoFit/>
          </a:bodyPr>
          <a:lstStyle/>
          <a:p>
            <a:r>
              <a:rPr lang="en-US" dirty="0">
                <a:latin typeface="Courier New"/>
                <a:ea typeface="Times New Roman"/>
              </a:rPr>
              <a:t> </a:t>
            </a:r>
            <a:r>
              <a:rPr lang="kk-KZ" dirty="0">
                <a:solidFill>
                  <a:srgbClr val="800000"/>
                </a:solidFill>
                <a:latin typeface="Courier New"/>
                <a:ea typeface="Times New Roman"/>
              </a:rPr>
              <a:t>Массивті</a:t>
            </a:r>
            <a:r>
              <a:rPr lang="kk-KZ" dirty="0" smtClean="0">
                <a:latin typeface="Courier New"/>
                <a:ea typeface="Times New Roman"/>
              </a:rPr>
              <a:t> </a:t>
            </a:r>
            <a:r>
              <a:rPr lang="ru-RU" dirty="0" err="1" smtClean="0">
                <a:solidFill>
                  <a:srgbClr val="800000"/>
                </a:solidFill>
                <a:latin typeface="Courier New"/>
                <a:ea typeface="Times New Roman"/>
              </a:rPr>
              <a:t>жариялау</a:t>
            </a:r>
            <a:r>
              <a:rPr lang="kk-KZ" dirty="0" smtClean="0">
                <a:solidFill>
                  <a:srgbClr val="800000"/>
                </a:solidFill>
                <a:latin typeface="Courier New"/>
                <a:ea typeface="Times New Roman"/>
              </a:rPr>
              <a:t>:</a:t>
            </a:r>
            <a:endParaRPr lang="ru-RU" sz="1200" dirty="0">
              <a:latin typeface="Times New Roman"/>
              <a:ea typeface="Times New Roman"/>
            </a:endParaRPr>
          </a:p>
          <a:p>
            <a:r>
              <a:rPr lang="en-US" dirty="0">
                <a:solidFill>
                  <a:srgbClr val="0000FF"/>
                </a:solidFill>
                <a:latin typeface="Courier New"/>
                <a:ea typeface="Times New Roman"/>
              </a:rPr>
              <a:t>public</a:t>
            </a:r>
            <a:r>
              <a:rPr lang="en-US" dirty="0">
                <a:latin typeface="Courier New"/>
                <a:ea typeface="Times New Roman"/>
              </a:rPr>
              <a:t> </a:t>
            </a:r>
            <a:r>
              <a:rPr lang="en-US" dirty="0">
                <a:solidFill>
                  <a:srgbClr val="0000FF"/>
                </a:solidFill>
                <a:latin typeface="Courier New"/>
                <a:ea typeface="Times New Roman"/>
              </a:rPr>
              <a:t>static</a:t>
            </a:r>
            <a:r>
              <a:rPr lang="en-US" dirty="0">
                <a:latin typeface="Courier New"/>
                <a:ea typeface="Times New Roman"/>
              </a:rPr>
              <a:t> </a:t>
            </a:r>
            <a:r>
              <a:rPr lang="en-US" dirty="0">
                <a:solidFill>
                  <a:srgbClr val="008080"/>
                </a:solidFill>
                <a:latin typeface="Courier New"/>
                <a:ea typeface="Times New Roman"/>
              </a:rPr>
              <a:t>Array</a:t>
            </a:r>
            <a:r>
              <a:rPr lang="en-US" dirty="0">
                <a:latin typeface="Courier New"/>
                <a:ea typeface="Times New Roman"/>
              </a:rPr>
              <a:t> </a:t>
            </a:r>
            <a:r>
              <a:rPr lang="en-US" dirty="0" err="1">
                <a:latin typeface="Courier New"/>
                <a:ea typeface="Times New Roman"/>
              </a:rPr>
              <a:t>masi</a:t>
            </a:r>
            <a:r>
              <a:rPr lang="en-US" dirty="0">
                <a:latin typeface="Courier New"/>
                <a:ea typeface="Times New Roman"/>
              </a:rPr>
              <a:t> = </a:t>
            </a:r>
            <a:r>
              <a:rPr lang="en-US" dirty="0" err="1">
                <a:solidFill>
                  <a:srgbClr val="008080"/>
                </a:solidFill>
                <a:latin typeface="Courier New"/>
                <a:ea typeface="Times New Roman"/>
              </a:rPr>
              <a:t>Array</a:t>
            </a:r>
            <a:r>
              <a:rPr lang="en-US" dirty="0" err="1">
                <a:latin typeface="Courier New"/>
                <a:ea typeface="Times New Roman"/>
              </a:rPr>
              <a:t>.CreateInstance</a:t>
            </a:r>
            <a:r>
              <a:rPr lang="en-US" dirty="0">
                <a:latin typeface="Courier New"/>
                <a:ea typeface="Times New Roman"/>
              </a:rPr>
              <a:t>(</a:t>
            </a:r>
            <a:r>
              <a:rPr lang="en-US" dirty="0" err="1">
                <a:solidFill>
                  <a:srgbClr val="0000FF"/>
                </a:solidFill>
                <a:latin typeface="Courier New"/>
                <a:ea typeface="Times New Roman"/>
              </a:rPr>
              <a:t>typeof</a:t>
            </a:r>
            <a:r>
              <a:rPr lang="en-US" dirty="0">
                <a:latin typeface="Courier New"/>
                <a:ea typeface="Times New Roman"/>
              </a:rPr>
              <a:t>(</a:t>
            </a:r>
            <a:r>
              <a:rPr lang="en-US" dirty="0" err="1">
                <a:solidFill>
                  <a:srgbClr val="0000FF"/>
                </a:solidFill>
                <a:latin typeface="Courier New"/>
                <a:ea typeface="Times New Roman"/>
              </a:rPr>
              <a:t>int</a:t>
            </a:r>
            <a:r>
              <a:rPr lang="en-US" dirty="0">
                <a:latin typeface="Courier New"/>
                <a:ea typeface="Times New Roman"/>
              </a:rPr>
              <a:t>), 5, 5</a:t>
            </a:r>
            <a:r>
              <a:rPr lang="en-US" dirty="0" smtClean="0">
                <a:latin typeface="Courier New"/>
                <a:ea typeface="Times New Roman"/>
              </a:rPr>
              <a:t>);</a:t>
            </a:r>
            <a:endParaRPr lang="kk-KZ" dirty="0" smtClean="0">
              <a:latin typeface="Courier New"/>
              <a:ea typeface="Times New Roman"/>
            </a:endParaRPr>
          </a:p>
          <a:p>
            <a:endParaRPr lang="kk-KZ" dirty="0">
              <a:latin typeface="Courier New"/>
            </a:endParaRPr>
          </a:p>
          <a:p>
            <a:pPr>
              <a:spcAft>
                <a:spcPts val="0"/>
              </a:spcAft>
            </a:pPr>
            <a:r>
              <a:rPr lang="kk-KZ" dirty="0">
                <a:solidFill>
                  <a:srgbClr val="800000"/>
                </a:solidFill>
                <a:latin typeface="Courier New"/>
                <a:ea typeface="Times New Roman"/>
              </a:rPr>
              <a:t>Массив элементтерін </a:t>
            </a:r>
            <a:r>
              <a:rPr lang="kk-KZ" dirty="0" smtClean="0">
                <a:solidFill>
                  <a:srgbClr val="800000"/>
                </a:solidFill>
                <a:latin typeface="Courier New"/>
                <a:ea typeface="Times New Roman"/>
              </a:rPr>
              <a:t>қолдану:</a:t>
            </a:r>
            <a:endParaRPr lang="kk-KZ" dirty="0">
              <a:solidFill>
                <a:srgbClr val="800000"/>
              </a:solidFill>
              <a:latin typeface="Courier New"/>
              <a:ea typeface="Times New Roman"/>
            </a:endParaRPr>
          </a:p>
          <a:p>
            <a:pPr>
              <a:spcAft>
                <a:spcPts val="0"/>
              </a:spcAft>
            </a:pPr>
            <a:r>
              <a:rPr lang="en-US" dirty="0" err="1">
                <a:latin typeface="Courier New"/>
                <a:ea typeface="Times New Roman"/>
              </a:rPr>
              <a:t>masi.SetValue</a:t>
            </a:r>
            <a:r>
              <a:rPr lang="en-US" dirty="0">
                <a:latin typeface="Courier New"/>
                <a:ea typeface="Times New Roman"/>
              </a:rPr>
              <a:t>(</a:t>
            </a:r>
            <a:r>
              <a:rPr lang="en-US" dirty="0" err="1">
                <a:latin typeface="Courier New"/>
                <a:ea typeface="Times New Roman"/>
              </a:rPr>
              <a:t>kk</a:t>
            </a:r>
            <a:r>
              <a:rPr lang="en-US" dirty="0">
                <a:latin typeface="Courier New"/>
                <a:ea typeface="Times New Roman"/>
              </a:rPr>
              <a:t>, i, j</a:t>
            </a:r>
            <a:r>
              <a:rPr lang="en-US" dirty="0" smtClean="0">
                <a:latin typeface="Courier New"/>
                <a:ea typeface="Times New Roman"/>
              </a:rPr>
              <a:t>);</a:t>
            </a:r>
            <a:r>
              <a:rPr lang="kk-KZ" dirty="0" smtClean="0">
                <a:latin typeface="Courier New"/>
                <a:ea typeface="Times New Roman"/>
              </a:rPr>
              <a:t>                   </a:t>
            </a:r>
            <a:r>
              <a:rPr lang="en-US" dirty="0" smtClean="0">
                <a:solidFill>
                  <a:srgbClr val="800000"/>
                </a:solidFill>
                <a:latin typeface="Courier New"/>
                <a:ea typeface="Times New Roman"/>
              </a:rPr>
              <a:t>- </a:t>
            </a:r>
            <a:r>
              <a:rPr lang="kk-KZ" dirty="0">
                <a:solidFill>
                  <a:srgbClr val="800000"/>
                </a:solidFill>
                <a:latin typeface="Courier New"/>
                <a:ea typeface="Times New Roman"/>
              </a:rPr>
              <a:t>жазуда </a:t>
            </a:r>
            <a:endParaRPr lang="kk-KZ" dirty="0">
              <a:solidFill>
                <a:srgbClr val="800000"/>
              </a:solidFill>
              <a:latin typeface="Courier New"/>
              <a:ea typeface="Times New Roman"/>
            </a:endParaRPr>
          </a:p>
          <a:p>
            <a:pPr>
              <a:spcAft>
                <a:spcPts val="0"/>
              </a:spcAft>
            </a:pPr>
            <a:r>
              <a:rPr lang="en-US" dirty="0" err="1">
                <a:solidFill>
                  <a:srgbClr val="008080"/>
                </a:solidFill>
                <a:latin typeface="Courier New"/>
                <a:ea typeface="Times New Roman"/>
              </a:rPr>
              <a:t>Console</a:t>
            </a:r>
            <a:r>
              <a:rPr lang="en-US" dirty="0" err="1">
                <a:latin typeface="Courier New"/>
                <a:ea typeface="Times New Roman"/>
              </a:rPr>
              <a:t>.Write</a:t>
            </a:r>
            <a:r>
              <a:rPr lang="en-US" dirty="0">
                <a:latin typeface="Courier New"/>
                <a:ea typeface="Times New Roman"/>
              </a:rPr>
              <a:t>(</a:t>
            </a:r>
            <a:r>
              <a:rPr lang="en-US" dirty="0" err="1">
                <a:latin typeface="Courier New"/>
                <a:ea typeface="Times New Roman"/>
              </a:rPr>
              <a:t>masi.GetValue</a:t>
            </a:r>
            <a:r>
              <a:rPr lang="en-US" dirty="0">
                <a:latin typeface="Courier New"/>
                <a:ea typeface="Times New Roman"/>
              </a:rPr>
              <a:t>(i, j) + </a:t>
            </a:r>
            <a:r>
              <a:rPr lang="en-US" dirty="0">
                <a:solidFill>
                  <a:srgbClr val="800000"/>
                </a:solidFill>
                <a:latin typeface="Courier New"/>
                <a:ea typeface="Times New Roman"/>
              </a:rPr>
              <a:t>"\t</a:t>
            </a:r>
            <a:r>
              <a:rPr lang="en-US" dirty="0" smtClean="0">
                <a:solidFill>
                  <a:srgbClr val="800000"/>
                </a:solidFill>
                <a:latin typeface="Courier New"/>
                <a:ea typeface="Times New Roman"/>
              </a:rPr>
              <a:t>"</a:t>
            </a:r>
            <a:r>
              <a:rPr lang="en-US" dirty="0" smtClean="0">
                <a:latin typeface="Courier New"/>
                <a:ea typeface="Times New Roman"/>
              </a:rPr>
              <a:t>);</a:t>
            </a:r>
            <a:r>
              <a:rPr lang="kk-KZ" dirty="0" smtClean="0">
                <a:latin typeface="Courier New"/>
                <a:ea typeface="Times New Roman"/>
              </a:rPr>
              <a:t> </a:t>
            </a:r>
            <a:r>
              <a:rPr lang="it-IT" dirty="0" smtClean="0">
                <a:latin typeface="Courier New" pitchFamily="49" charset="0"/>
                <a:ea typeface="Times New Roman"/>
                <a:cs typeface="Courier New" pitchFamily="49" charset="0"/>
              </a:rPr>
              <a:t>- </a:t>
            </a:r>
            <a:r>
              <a:rPr lang="kk-KZ" dirty="0">
                <a:solidFill>
                  <a:srgbClr val="800000"/>
                </a:solidFill>
                <a:latin typeface="Courier New"/>
                <a:ea typeface="Times New Roman"/>
              </a:rPr>
              <a:t>оқуды </a:t>
            </a:r>
            <a:r>
              <a:rPr lang="kk-KZ" dirty="0" smtClean="0">
                <a:solidFill>
                  <a:srgbClr val="800000"/>
                </a:solidFill>
                <a:latin typeface="Courier New"/>
                <a:ea typeface="Times New Roman"/>
              </a:rPr>
              <a:t>орындау </a:t>
            </a:r>
            <a:endParaRPr lang="ru-RU" dirty="0">
              <a:solidFill>
                <a:srgbClr val="800000"/>
              </a:solidFill>
              <a:latin typeface="Courier New"/>
              <a:ea typeface="Times New Roman"/>
            </a:endParaRPr>
          </a:p>
          <a:p>
            <a:pPr>
              <a:spcAft>
                <a:spcPts val="0"/>
              </a:spcAft>
            </a:pPr>
            <a:endParaRPr lang="ru-RU" sz="1200" dirty="0" smtClean="0">
              <a:latin typeface="Times New Roman"/>
              <a:ea typeface="Times New Roman"/>
            </a:endParaRPr>
          </a:p>
          <a:p>
            <a:endParaRPr lang="ru-RU" dirty="0"/>
          </a:p>
        </p:txBody>
      </p:sp>
    </p:spTree>
    <p:extLst>
      <p:ext uri="{BB962C8B-B14F-4D97-AF65-F5344CB8AC3E}">
        <p14:creationId xmlns:p14="http://schemas.microsoft.com/office/powerpoint/2010/main" val="3100327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488</Words>
  <Application>Microsoft Office PowerPoint</Application>
  <PresentationFormat>Экран (4:3)</PresentationFormat>
  <Paragraphs>62</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Windows User</cp:lastModifiedBy>
  <cp:revision>12</cp:revision>
  <dcterms:created xsi:type="dcterms:W3CDTF">2017-03-27T21:38:01Z</dcterms:created>
  <dcterms:modified xsi:type="dcterms:W3CDTF">2017-03-27T22:29:34Z</dcterms:modified>
</cp:coreProperties>
</file>